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4" r:id="rId19"/>
    <p:sldId id="276" r:id="rId20"/>
  </p:sldIdLst>
  <p:sldSz cx="18288000" cy="10287000"/>
  <p:notesSz cx="6858000" cy="9144000"/>
  <p:embeddedFontLst>
    <p:embeddedFont>
      <p:font typeface="Agrandir" panose="020B0604020202020204" charset="0"/>
      <p:regular r:id="rId22"/>
    </p:embeddedFont>
    <p:embeddedFont>
      <p:font typeface="Agrandir Bold" panose="020B0604020202020204" charset="0"/>
      <p:regular r:id="rId23"/>
    </p:embeddedFont>
    <p:embeddedFont>
      <p:font typeface="Noto Sans Bold" panose="020B0604020202020204" charset="0"/>
      <p:regular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B9E682B-9E1E-424F-B2C2-7397D5737158}" v="4" dt="2024-01-03T15:38:48.17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5" d="100"/>
          <a:sy n="55" d="100"/>
        </p:scale>
        <p:origin x="960" y="43"/>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theme" Target="theme/theme1.xml"/><Relationship Id="rId3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ưu Gia Huy" userId="2cd77bfe-3eeb-42ba-a12c-a2da2b97e3fd" providerId="ADAL" clId="{8B9E682B-9E1E-424F-B2C2-7397D5737158}"/>
    <pc:docChg chg="custSel modSld">
      <pc:chgData name="Lưu Gia Huy" userId="2cd77bfe-3eeb-42ba-a12c-a2da2b97e3fd" providerId="ADAL" clId="{8B9E682B-9E1E-424F-B2C2-7397D5737158}" dt="2024-01-03T15:52:04.501" v="25" actId="20577"/>
      <pc:docMkLst>
        <pc:docMk/>
      </pc:docMkLst>
      <pc:sldChg chg="addSp modSp mod">
        <pc:chgData name="Lưu Gia Huy" userId="2cd77bfe-3eeb-42ba-a12c-a2da2b97e3fd" providerId="ADAL" clId="{8B9E682B-9E1E-424F-B2C2-7397D5737158}" dt="2024-01-03T15:37:25.710" v="11" actId="1076"/>
        <pc:sldMkLst>
          <pc:docMk/>
          <pc:sldMk cId="0" sldId="259"/>
        </pc:sldMkLst>
        <pc:spChg chg="mod">
          <ac:chgData name="Lưu Gia Huy" userId="2cd77bfe-3eeb-42ba-a12c-a2da2b97e3fd" providerId="ADAL" clId="{8B9E682B-9E1E-424F-B2C2-7397D5737158}" dt="2024-01-03T15:37:23.712" v="9" actId="1076"/>
          <ac:spMkLst>
            <pc:docMk/>
            <pc:sldMk cId="0" sldId="259"/>
            <ac:spMk id="6" creationId="{00000000-0000-0000-0000-000000000000}"/>
          </ac:spMkLst>
        </pc:spChg>
        <pc:spChg chg="mod">
          <ac:chgData name="Lưu Gia Huy" userId="2cd77bfe-3eeb-42ba-a12c-a2da2b97e3fd" providerId="ADAL" clId="{8B9E682B-9E1E-424F-B2C2-7397D5737158}" dt="2024-01-03T15:37:24.879" v="10" actId="1076"/>
          <ac:spMkLst>
            <pc:docMk/>
            <pc:sldMk cId="0" sldId="259"/>
            <ac:spMk id="7" creationId="{00000000-0000-0000-0000-000000000000}"/>
          </ac:spMkLst>
        </pc:spChg>
        <pc:spChg chg="mod">
          <ac:chgData name="Lưu Gia Huy" userId="2cd77bfe-3eeb-42ba-a12c-a2da2b97e3fd" providerId="ADAL" clId="{8B9E682B-9E1E-424F-B2C2-7397D5737158}" dt="2024-01-03T15:37:25.710" v="11" actId="1076"/>
          <ac:spMkLst>
            <pc:docMk/>
            <pc:sldMk cId="0" sldId="259"/>
            <ac:spMk id="8" creationId="{00000000-0000-0000-0000-000000000000}"/>
          </ac:spMkLst>
        </pc:spChg>
        <pc:spChg chg="mod">
          <ac:chgData name="Lưu Gia Huy" userId="2cd77bfe-3eeb-42ba-a12c-a2da2b97e3fd" providerId="ADAL" clId="{8B9E682B-9E1E-424F-B2C2-7397D5737158}" dt="2024-01-03T15:37:17.189" v="5" actId="1076"/>
          <ac:spMkLst>
            <pc:docMk/>
            <pc:sldMk cId="0" sldId="259"/>
            <ac:spMk id="9" creationId="{00000000-0000-0000-0000-000000000000}"/>
          </ac:spMkLst>
        </pc:spChg>
        <pc:spChg chg="add">
          <ac:chgData name="Lưu Gia Huy" userId="2cd77bfe-3eeb-42ba-a12c-a2da2b97e3fd" providerId="ADAL" clId="{8B9E682B-9E1E-424F-B2C2-7397D5737158}" dt="2024-01-03T15:37:05.754" v="0" actId="22"/>
          <ac:spMkLst>
            <pc:docMk/>
            <pc:sldMk cId="0" sldId="259"/>
            <ac:spMk id="12" creationId="{D53218B7-30C3-4B78-A43C-5AA14D3CBD4F}"/>
          </ac:spMkLst>
        </pc:spChg>
      </pc:sldChg>
      <pc:sldChg chg="modSp mod">
        <pc:chgData name="Lưu Gia Huy" userId="2cd77bfe-3eeb-42ba-a12c-a2da2b97e3fd" providerId="ADAL" clId="{8B9E682B-9E1E-424F-B2C2-7397D5737158}" dt="2024-01-03T15:52:04.501" v="25" actId="20577"/>
        <pc:sldMkLst>
          <pc:docMk/>
          <pc:sldMk cId="0" sldId="262"/>
        </pc:sldMkLst>
        <pc:spChg chg="mod">
          <ac:chgData name="Lưu Gia Huy" userId="2cd77bfe-3eeb-42ba-a12c-a2da2b97e3fd" providerId="ADAL" clId="{8B9E682B-9E1E-424F-B2C2-7397D5737158}" dt="2024-01-03T15:51:55.745" v="17"/>
          <ac:spMkLst>
            <pc:docMk/>
            <pc:sldMk cId="0" sldId="262"/>
            <ac:spMk id="11" creationId="{00000000-0000-0000-0000-000000000000}"/>
          </ac:spMkLst>
        </pc:spChg>
        <pc:spChg chg="mod">
          <ac:chgData name="Lưu Gia Huy" userId="2cd77bfe-3eeb-42ba-a12c-a2da2b97e3fd" providerId="ADAL" clId="{8B9E682B-9E1E-424F-B2C2-7397D5737158}" dt="2024-01-03T15:52:04.501" v="25" actId="20577"/>
          <ac:spMkLst>
            <pc:docMk/>
            <pc:sldMk cId="0" sldId="262"/>
            <ac:spMk id="12" creationId="{00000000-0000-0000-0000-000000000000}"/>
          </ac:spMkLst>
        </pc:spChg>
        <pc:spChg chg="mod">
          <ac:chgData name="Lưu Gia Huy" userId="2cd77bfe-3eeb-42ba-a12c-a2da2b97e3fd" providerId="ADAL" clId="{8B9E682B-9E1E-424F-B2C2-7397D5737158}" dt="2024-01-03T15:52:00.696" v="20" actId="20577"/>
          <ac:spMkLst>
            <pc:docMk/>
            <pc:sldMk cId="0" sldId="262"/>
            <ac:spMk id="13" creationId="{00000000-0000-0000-0000-000000000000}"/>
          </ac:spMkLst>
        </pc:spChg>
      </pc:sldChg>
      <pc:sldChg chg="addSp delSp modSp mod modAnim">
        <pc:chgData name="Lưu Gia Huy" userId="2cd77bfe-3eeb-42ba-a12c-a2da2b97e3fd" providerId="ADAL" clId="{8B9E682B-9E1E-424F-B2C2-7397D5737158}" dt="2024-01-03T15:38:26.929" v="13"/>
        <pc:sldMkLst>
          <pc:docMk/>
          <pc:sldMk cId="0" sldId="273"/>
        </pc:sldMkLst>
        <pc:spChg chg="del">
          <ac:chgData name="Lưu Gia Huy" userId="2cd77bfe-3eeb-42ba-a12c-a2da2b97e3fd" providerId="ADAL" clId="{8B9E682B-9E1E-424F-B2C2-7397D5737158}" dt="2024-01-03T15:38:25.625" v="12" actId="478"/>
          <ac:spMkLst>
            <pc:docMk/>
            <pc:sldMk cId="0" sldId="273"/>
            <ac:spMk id="2" creationId="{00000000-0000-0000-0000-000000000000}"/>
          </ac:spMkLst>
        </pc:spChg>
        <pc:picChg chg="add mod">
          <ac:chgData name="Lưu Gia Huy" userId="2cd77bfe-3eeb-42ba-a12c-a2da2b97e3fd" providerId="ADAL" clId="{8B9E682B-9E1E-424F-B2C2-7397D5737158}" dt="2024-01-03T15:38:26.929" v="13"/>
          <ac:picMkLst>
            <pc:docMk/>
            <pc:sldMk cId="0" sldId="273"/>
            <ac:picMk id="3" creationId="{20AFDFDF-13D8-A236-E891-433B548E275F}"/>
          </ac:picMkLst>
        </pc:picChg>
      </pc:sldChg>
      <pc:sldChg chg="addSp delSp modSp mod modAnim">
        <pc:chgData name="Lưu Gia Huy" userId="2cd77bfe-3eeb-42ba-a12c-a2da2b97e3fd" providerId="ADAL" clId="{8B9E682B-9E1E-424F-B2C2-7397D5737158}" dt="2024-01-03T15:38:48.170" v="16"/>
        <pc:sldMkLst>
          <pc:docMk/>
          <pc:sldMk cId="0" sldId="275"/>
        </pc:sldMkLst>
        <pc:spChg chg="del mod">
          <ac:chgData name="Lưu Gia Huy" userId="2cd77bfe-3eeb-42ba-a12c-a2da2b97e3fd" providerId="ADAL" clId="{8B9E682B-9E1E-424F-B2C2-7397D5737158}" dt="2024-01-03T15:38:47.451" v="15" actId="478"/>
          <ac:spMkLst>
            <pc:docMk/>
            <pc:sldMk cId="0" sldId="275"/>
            <ac:spMk id="2" creationId="{00000000-0000-0000-0000-000000000000}"/>
          </ac:spMkLst>
        </pc:spChg>
        <pc:picChg chg="add mod">
          <ac:chgData name="Lưu Gia Huy" userId="2cd77bfe-3eeb-42ba-a12c-a2da2b97e3fd" providerId="ADAL" clId="{8B9E682B-9E1E-424F-B2C2-7397D5737158}" dt="2024-01-03T15:38:48.170" v="16"/>
          <ac:picMkLst>
            <pc:docMk/>
            <pc:sldMk cId="0" sldId="275"/>
            <ac:picMk id="3" creationId="{26D3A306-84CA-1315-19D2-9CD9153ED88B}"/>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19.01.2025</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CSDL phân tán ? -&gt; 1 loại CSDL mà trong đó DL được phân tán trên nhiều máy chủ hoặc nhiều vị trí vật lý. [Cụ thể ở đây là data node]</a:t>
            </a:r>
          </a:p>
          <a:p>
            <a:endParaRPr lang="en-US"/>
          </a:p>
          <a:p>
            <a:r>
              <a:rPr lang="en-US"/>
              <a:t>Cung cấp khả năng truy cập thời gian thực -&gt; Data node sử dụng memory-optimized tables (lưu trữ toàn bộ hoặc 1 phần dữ liệu trong bộ nhớ thay vì trên đĩa, mà việc truy xuất bộ nhớ lại nhanh hơn trên đĩa) Nên nó cung cấp thời gian phản hồi theo thời gian thực, đáp ứng nhu cầu gần như ngay lập tức</a:t>
            </a:r>
          </a:p>
          <a:p>
            <a:endParaRPr lang="en-US"/>
          </a:p>
          <a:p>
            <a:r>
              <a:rPr lang="en-US"/>
              <a:t>Tính nhất quán giao dịch ? -&gt; do dl được lưu trong bảng có thể được đồng bộ hóa giữa các nút trong MySQL Cluster</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Magento - phần mềm mã nguồn mở được viết bởi ngôn ngữ lập trình PHP, giúp tạo website e-commerce.</a:t>
            </a:r>
          </a:p>
          <a:p>
            <a:endParaRPr lang="en-US"/>
          </a:p>
          <a:p>
            <a:r>
              <a:rPr lang="en-US"/>
              <a:t>Joomla - hệ thống quản trị nội dung mã nguồn mở (CMS) (PHP + MYSQL) - dùng tạo website</a:t>
            </a:r>
          </a:p>
          <a:p>
            <a:endParaRPr lang="en-US"/>
          </a:p>
          <a:p>
            <a:r>
              <a:rPr lang="en-US"/>
              <a:t>Chi phí ? -&gt; tốn kém hơn so với việc triển khai MySQL trên một node duy nhất.</a:t>
            </a:r>
          </a:p>
          <a:p>
            <a:endParaRPr lang="en-US"/>
          </a:p>
          <a:p>
            <a:r>
              <a:rPr lang="en-US"/>
              <a:t>Kỹ thuật ? --&gt; triển khai và quản lý MySQL cluster đòi hỏi kỹ năng kỹ thuật nhất định.</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71B2431-D351-4C6E-A3CF-9DFAC0E3E050}" type="slidenum">
              <a:rPr lang="cs-CZ" smtClean="0"/>
              <a:t>7</a:t>
            </a:fld>
            <a:endParaRPr lang="cs-CZ"/>
          </a:p>
        </p:txBody>
      </p:sp>
    </p:spTree>
    <p:extLst>
      <p:ext uri="{BB962C8B-B14F-4D97-AF65-F5344CB8AC3E}">
        <p14:creationId xmlns:p14="http://schemas.microsoft.com/office/powerpoint/2010/main" val="34227361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về phần performance  </a:t>
            </a:r>
          </a:p>
          <a:p>
            <a:r>
              <a:rPr lang="en-US"/>
              <a:t>- khác với hệ thống 1 master và các node còn lại là secondary, chỉ giúp nâng cao hiệu suất r thì trong hệ thống của tụi mình tất cả các node đều là master , việc đó nhằm nâng cao cả hiệu suất r và w  </a:t>
            </a:r>
          </a:p>
          <a:p>
            <a:r>
              <a:rPr lang="en-US"/>
              <a:t>- cluster router giúp hệ thống có thể tận dụng được tài nguyên của nhiều máy chủ, nó có chức năng như 1 load balancer giúp cân bằng tải , phân chia request đến các node, tăng khả năng xử lý và giảm thời gian phản hồi đến với người dùng</a:t>
            </a:r>
          </a:p>
          <a:p>
            <a:r>
              <a:rPr lang="en-US"/>
              <a:t>-  cluster control giúp quản lý việc cấu hình cluster; việc thêm, xóa node, quản lý bản sao, giúp sao lưu và phục hồi dữ liệu khi cần .</a:t>
            </a:r>
          </a:p>
          <a:p>
            <a:r>
              <a:rPr lang="en-US"/>
              <a:t>-&gt; việc dùng cluster control để quản lý tốt hệ thống giúp tăng đáng kể hiệu suất của hệ thống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1/19/2025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1/19/2025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1/19/2025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1/19/2025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gif"/><Relationship Id="rId1" Type="http://schemas.openxmlformats.org/officeDocument/2006/relationships/slideLayout" Target="../slideLayouts/slideLayout7.xml"/><Relationship Id="rId4" Type="http://schemas.openxmlformats.org/officeDocument/2006/relationships/image" Target="../media/image3.gif"/></Relationships>
</file>

<file path=ppt/slides/_rels/slide10.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image" Target="../media/image8.gif"/><Relationship Id="rId1" Type="http://schemas.openxmlformats.org/officeDocument/2006/relationships/slideLayout" Target="../slideLayouts/slideLayout7.xml"/><Relationship Id="rId5" Type="http://schemas.openxmlformats.org/officeDocument/2006/relationships/image" Target="../media/image33.svg"/><Relationship Id="rId4" Type="http://schemas.openxmlformats.org/officeDocument/2006/relationships/image" Target="../media/image32.png"/></Relationships>
</file>

<file path=ppt/slides/_rels/slide11.xml.rels><?xml version="1.0" encoding="UTF-8" standalone="yes"?>
<Relationships xmlns="http://schemas.openxmlformats.org/package/2006/relationships"><Relationship Id="rId8" Type="http://schemas.openxmlformats.org/officeDocument/2006/relationships/image" Target="../media/image35.svg"/><Relationship Id="rId13" Type="http://schemas.openxmlformats.org/officeDocument/2006/relationships/image" Target="../media/image40.png"/><Relationship Id="rId3" Type="http://schemas.openxmlformats.org/officeDocument/2006/relationships/image" Target="../media/image8.gif"/><Relationship Id="rId7" Type="http://schemas.openxmlformats.org/officeDocument/2006/relationships/image" Target="../media/image34.png"/><Relationship Id="rId12" Type="http://schemas.openxmlformats.org/officeDocument/2006/relationships/image" Target="../media/image39.svg"/><Relationship Id="rId2" Type="http://schemas.openxmlformats.org/officeDocument/2006/relationships/image" Target="../media/image3.gif"/><Relationship Id="rId1" Type="http://schemas.openxmlformats.org/officeDocument/2006/relationships/slideLayout" Target="../slideLayouts/slideLayout7.xml"/><Relationship Id="rId6" Type="http://schemas.openxmlformats.org/officeDocument/2006/relationships/image" Target="../media/image22.png"/><Relationship Id="rId11" Type="http://schemas.openxmlformats.org/officeDocument/2006/relationships/image" Target="../media/image38.png"/><Relationship Id="rId5" Type="http://schemas.openxmlformats.org/officeDocument/2006/relationships/image" Target="../media/image21.png"/><Relationship Id="rId10" Type="http://schemas.openxmlformats.org/officeDocument/2006/relationships/image" Target="../media/image37.svg"/><Relationship Id="rId4" Type="http://schemas.openxmlformats.org/officeDocument/2006/relationships/image" Target="../media/image20.png"/><Relationship Id="rId9" Type="http://schemas.openxmlformats.org/officeDocument/2006/relationships/image" Target="../media/image36.png"/><Relationship Id="rId14" Type="http://schemas.openxmlformats.org/officeDocument/2006/relationships/image" Target="../media/image41.svg"/></Relationships>
</file>

<file path=ppt/slides/_rels/slide12.xml.rels><?xml version="1.0" encoding="UTF-8" standalone="yes"?>
<Relationships xmlns="http://schemas.openxmlformats.org/package/2006/relationships"><Relationship Id="rId8" Type="http://schemas.openxmlformats.org/officeDocument/2006/relationships/image" Target="../media/image41.svg"/><Relationship Id="rId3" Type="http://schemas.openxmlformats.org/officeDocument/2006/relationships/image" Target="../media/image21.png"/><Relationship Id="rId7" Type="http://schemas.openxmlformats.org/officeDocument/2006/relationships/image" Target="../media/image40.png"/><Relationship Id="rId2" Type="http://schemas.openxmlformats.org/officeDocument/2006/relationships/image" Target="../media/image42.gif"/><Relationship Id="rId1" Type="http://schemas.openxmlformats.org/officeDocument/2006/relationships/slideLayout" Target="../slideLayouts/slideLayout7.xml"/><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6.gif"/><Relationship Id="rId7" Type="http://schemas.openxmlformats.org/officeDocument/2006/relationships/image" Target="../media/image21.png"/><Relationship Id="rId2" Type="http://schemas.openxmlformats.org/officeDocument/2006/relationships/image" Target="../media/image2.gif"/><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25.gif"/><Relationship Id="rId7"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43.gif"/></Relationships>
</file>

<file path=ppt/slides/_rels/slide15.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image" Target="../media/image44.gif"/><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image" Target="../media/image8.gif"/><Relationship Id="rId1" Type="http://schemas.openxmlformats.org/officeDocument/2006/relationships/slideLayout" Target="../slideLayouts/slideLayout7.xml"/><Relationship Id="rId4" Type="http://schemas.openxmlformats.org/officeDocument/2006/relationships/image" Target="../media/image45.gif"/></Relationships>
</file>

<file path=ppt/slides/_rels/slide17.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image" Target="../media/image44.gif"/><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image" Target="../media/image44.gif"/><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47.svg"/><Relationship Id="rId2" Type="http://schemas.openxmlformats.org/officeDocument/2006/relationships/image" Target="../media/image46.png"/><Relationship Id="rId1" Type="http://schemas.openxmlformats.org/officeDocument/2006/relationships/slideLayout" Target="../slideLayouts/slideLayout7.xml"/><Relationship Id="rId4" Type="http://schemas.openxmlformats.org/officeDocument/2006/relationships/image" Target="../media/image42.gif"/></Relationships>
</file>

<file path=ppt/slides/_rels/slide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8.gif"/><Relationship Id="rId4" Type="http://schemas.openxmlformats.org/officeDocument/2006/relationships/image" Target="../media/image7.gif"/></Relationships>
</file>

<file path=ppt/slides/_rels/slide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7.gif"/><Relationship Id="rId7" Type="http://schemas.openxmlformats.org/officeDocument/2006/relationships/image" Target="../media/image10.sv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6.png"/><Relationship Id="rId10" Type="http://schemas.openxmlformats.org/officeDocument/2006/relationships/image" Target="../media/image13.png"/><Relationship Id="rId4" Type="http://schemas.openxmlformats.org/officeDocument/2006/relationships/image" Target="../media/image8.gif"/><Relationship Id="rId9"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image" Target="../media/image8.gif"/><Relationship Id="rId1" Type="http://schemas.openxmlformats.org/officeDocument/2006/relationships/slideLayout" Target="../slideLayouts/slideLayout7.xml"/><Relationship Id="rId5" Type="http://schemas.openxmlformats.org/officeDocument/2006/relationships/image" Target="../media/image15.svg"/><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gif"/><Relationship Id="rId7" Type="http://schemas.openxmlformats.org/officeDocument/2006/relationships/image" Target="../media/image20.png"/><Relationship Id="rId2" Type="http://schemas.openxmlformats.org/officeDocument/2006/relationships/image" Target="../media/image2.gif"/><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 Id="rId9" Type="http://schemas.openxmlformats.org/officeDocument/2006/relationships/image" Target="../media/image22.png"/></Relationships>
</file>

<file path=ppt/slides/_rels/slide7.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8.gif"/></Relationships>
</file>

<file path=ppt/slides/_rels/slide8.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16.gif"/><Relationship Id="rId7" Type="http://schemas.openxmlformats.org/officeDocument/2006/relationships/image" Target="../media/image23.png"/><Relationship Id="rId2" Type="http://schemas.openxmlformats.org/officeDocument/2006/relationships/image" Target="../media/image2.gif"/><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8" Type="http://schemas.openxmlformats.org/officeDocument/2006/relationships/image" Target="../media/image30.svg"/><Relationship Id="rId3" Type="http://schemas.openxmlformats.org/officeDocument/2006/relationships/image" Target="../media/image21.png"/><Relationship Id="rId7" Type="http://schemas.openxmlformats.org/officeDocument/2006/relationships/image" Target="../media/image29.png"/><Relationship Id="rId2" Type="http://schemas.openxmlformats.org/officeDocument/2006/relationships/image" Target="../media/image25.gif"/><Relationship Id="rId1" Type="http://schemas.openxmlformats.org/officeDocument/2006/relationships/slideLayout" Target="../slideLayouts/slideLayout7.xml"/><Relationship Id="rId6" Type="http://schemas.openxmlformats.org/officeDocument/2006/relationships/image" Target="../media/image28.svg"/><Relationship Id="rId5" Type="http://schemas.openxmlformats.org/officeDocument/2006/relationships/image" Target="../media/image27.png"/><Relationship Id="rId10" Type="http://schemas.openxmlformats.org/officeDocument/2006/relationships/image" Target="../media/image3.gif"/><Relationship Id="rId4" Type="http://schemas.openxmlformats.org/officeDocument/2006/relationships/image" Target="../media/image26.png"/><Relationship Id="rId9" Type="http://schemas.openxmlformats.org/officeDocument/2006/relationships/image" Target="../media/image3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CF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25000"/>
          </a:blip>
          <a:srcRect/>
          <a:stretch>
            <a:fillRect/>
          </a:stretch>
        </p:blipFill>
        <p:spPr>
          <a:xfrm rot="-10800000">
            <a:off x="6971430" y="-1012531"/>
            <a:ext cx="15735219" cy="13881357"/>
          </a:xfrm>
          <a:prstGeom prst="rect">
            <a:avLst/>
          </a:prstGeom>
        </p:spPr>
      </p:pic>
      <p:grpSp>
        <p:nvGrpSpPr>
          <p:cNvPr id="3" name="Group 3"/>
          <p:cNvGrpSpPr/>
          <p:nvPr/>
        </p:nvGrpSpPr>
        <p:grpSpPr>
          <a:xfrm>
            <a:off x="2438400" y="2902440"/>
            <a:ext cx="12400640" cy="3823494"/>
            <a:chOff x="-152508" y="2146960"/>
            <a:chExt cx="16534186" cy="5097992"/>
          </a:xfrm>
        </p:grpSpPr>
        <p:sp>
          <p:nvSpPr>
            <p:cNvPr id="4" name="TextBox 4"/>
            <p:cNvSpPr txBox="1"/>
            <p:nvPr/>
          </p:nvSpPr>
          <p:spPr>
            <a:xfrm>
              <a:off x="-152508" y="2146960"/>
              <a:ext cx="16381678" cy="5097992"/>
            </a:xfrm>
            <a:prstGeom prst="rect">
              <a:avLst/>
            </a:prstGeom>
          </p:spPr>
          <p:txBody>
            <a:bodyPr lIns="0" tIns="0" rIns="0" bIns="0" rtlCol="0" anchor="t">
              <a:spAutoFit/>
            </a:bodyPr>
            <a:lstStyle/>
            <a:p>
              <a:pPr algn="ctr">
                <a:lnSpc>
                  <a:spcPts val="13750"/>
                </a:lnSpc>
              </a:pPr>
              <a:r>
                <a:rPr lang="en-US" sz="12500">
                  <a:solidFill>
                    <a:srgbClr val="2B2B2B"/>
                  </a:solidFill>
                  <a:latin typeface="Agrandir"/>
                </a:rPr>
                <a:t>MySQL clustering</a:t>
              </a:r>
            </a:p>
          </p:txBody>
        </p:sp>
        <p:sp>
          <p:nvSpPr>
            <p:cNvPr id="5" name="TextBox 5"/>
            <p:cNvSpPr txBox="1"/>
            <p:nvPr/>
          </p:nvSpPr>
          <p:spPr>
            <a:xfrm>
              <a:off x="0" y="5131855"/>
              <a:ext cx="16381678" cy="1014637"/>
            </a:xfrm>
            <a:prstGeom prst="rect">
              <a:avLst/>
            </a:prstGeom>
          </p:spPr>
          <p:txBody>
            <a:bodyPr lIns="0" tIns="0" rIns="0" bIns="0" rtlCol="0" anchor="t">
              <a:spAutoFit/>
            </a:bodyPr>
            <a:lstStyle/>
            <a:p>
              <a:pPr algn="ctr">
                <a:lnSpc>
                  <a:spcPts val="6299"/>
                </a:lnSpc>
                <a:spcBef>
                  <a:spcPct val="0"/>
                </a:spcBef>
              </a:pPr>
              <a:endParaRPr lang="en-US" sz="4500">
                <a:solidFill>
                  <a:srgbClr val="2B2B2B"/>
                </a:solidFill>
                <a:latin typeface="Agrandir"/>
              </a:endParaRPr>
            </a:p>
          </p:txBody>
        </p:sp>
      </p:grpSp>
      <p:pic>
        <p:nvPicPr>
          <p:cNvPr id="6" name="Picture 6"/>
          <p:cNvPicPr>
            <a:picLocks noChangeAspect="1"/>
          </p:cNvPicPr>
          <p:nvPr/>
        </p:nvPicPr>
        <p:blipFill>
          <a:blip r:embed="rId3">
            <a:alphaModFix amt="50000"/>
          </a:blip>
          <a:srcRect/>
          <a:stretch>
            <a:fillRect/>
          </a:stretch>
        </p:blipFill>
        <p:spPr>
          <a:xfrm>
            <a:off x="-2318726" y="-190500"/>
            <a:ext cx="9743013" cy="1709948"/>
          </a:xfrm>
          <a:prstGeom prst="rect">
            <a:avLst/>
          </a:prstGeom>
        </p:spPr>
      </p:pic>
      <p:pic>
        <p:nvPicPr>
          <p:cNvPr id="7" name="Picture 7"/>
          <p:cNvPicPr>
            <a:picLocks noChangeAspect="1"/>
          </p:cNvPicPr>
          <p:nvPr/>
        </p:nvPicPr>
        <p:blipFill>
          <a:blip r:embed="rId4">
            <a:alphaModFix amt="25000"/>
          </a:blip>
          <a:srcRect/>
          <a:stretch>
            <a:fillRect/>
          </a:stretch>
        </p:blipFill>
        <p:spPr>
          <a:xfrm rot="-7199120">
            <a:off x="-2896988" y="-1002021"/>
            <a:ext cx="5793977" cy="5895448"/>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CF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50000"/>
          </a:blip>
          <a:srcRect/>
          <a:stretch>
            <a:fillRect/>
          </a:stretch>
        </p:blipFill>
        <p:spPr>
          <a:xfrm>
            <a:off x="-4024262" y="2792360"/>
            <a:ext cx="10541077" cy="10522453"/>
          </a:xfrm>
          <a:prstGeom prst="rect">
            <a:avLst/>
          </a:prstGeom>
        </p:spPr>
      </p:pic>
      <p:pic>
        <p:nvPicPr>
          <p:cNvPr id="3" name="Picture 3"/>
          <p:cNvPicPr>
            <a:picLocks noChangeAspect="1"/>
          </p:cNvPicPr>
          <p:nvPr/>
        </p:nvPicPr>
        <p:blipFill>
          <a:blip r:embed="rId3"/>
          <a:srcRect/>
          <a:stretch>
            <a:fillRect/>
          </a:stretch>
        </p:blipFill>
        <p:spPr>
          <a:xfrm>
            <a:off x="-3259035" y="-1399033"/>
            <a:ext cx="5865675" cy="5231058"/>
          </a:xfrm>
          <a:prstGeom prst="rect">
            <a:avLst/>
          </a:prstGeom>
        </p:spPr>
      </p:pic>
      <p:sp>
        <p:nvSpPr>
          <p:cNvPr id="4" name="Freeform 4"/>
          <p:cNvSpPr/>
          <p:nvPr/>
        </p:nvSpPr>
        <p:spPr>
          <a:xfrm>
            <a:off x="4589493" y="1625158"/>
            <a:ext cx="5885554" cy="6985821"/>
          </a:xfrm>
          <a:custGeom>
            <a:avLst/>
            <a:gdLst/>
            <a:ahLst/>
            <a:cxnLst/>
            <a:rect l="l" t="t" r="r" b="b"/>
            <a:pathLst>
              <a:path w="5885554" h="6985821">
                <a:moveTo>
                  <a:pt x="0" y="0"/>
                </a:moveTo>
                <a:lnTo>
                  <a:pt x="5885554" y="0"/>
                </a:lnTo>
                <a:lnTo>
                  <a:pt x="5885554" y="6985820"/>
                </a:lnTo>
                <a:lnTo>
                  <a:pt x="0" y="698582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TextBox 5"/>
          <p:cNvSpPr txBox="1"/>
          <p:nvPr/>
        </p:nvSpPr>
        <p:spPr>
          <a:xfrm>
            <a:off x="11691232" y="4398931"/>
            <a:ext cx="6219145" cy="1247775"/>
          </a:xfrm>
          <a:prstGeom prst="rect">
            <a:avLst/>
          </a:prstGeom>
        </p:spPr>
        <p:txBody>
          <a:bodyPr lIns="0" tIns="0" rIns="0" bIns="0" rtlCol="0" anchor="t">
            <a:spAutoFit/>
          </a:bodyPr>
          <a:lstStyle/>
          <a:p>
            <a:pPr marL="0" lvl="0" indent="0">
              <a:lnSpc>
                <a:spcPts val="8399"/>
              </a:lnSpc>
              <a:spcBef>
                <a:spcPct val="0"/>
              </a:spcBef>
            </a:pPr>
            <a:r>
              <a:rPr lang="en-US" sz="6999">
                <a:solidFill>
                  <a:srgbClr val="2B2B2B"/>
                </a:solidFill>
                <a:latin typeface="Agrandir Bold"/>
              </a:rPr>
              <a:t>3. FEATURE</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CF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25000"/>
          </a:blip>
          <a:srcRect/>
          <a:stretch>
            <a:fillRect/>
          </a:stretch>
        </p:blipFill>
        <p:spPr>
          <a:xfrm>
            <a:off x="-4574522" y="3192020"/>
            <a:ext cx="9621431" cy="9789932"/>
          </a:xfrm>
          <a:prstGeom prst="rect">
            <a:avLst/>
          </a:prstGeom>
        </p:spPr>
      </p:pic>
      <p:pic>
        <p:nvPicPr>
          <p:cNvPr id="3" name="Picture 3"/>
          <p:cNvPicPr>
            <a:picLocks noChangeAspect="1"/>
          </p:cNvPicPr>
          <p:nvPr/>
        </p:nvPicPr>
        <p:blipFill>
          <a:blip r:embed="rId3">
            <a:alphaModFix amt="50000"/>
          </a:blip>
          <a:srcRect/>
          <a:stretch>
            <a:fillRect/>
          </a:stretch>
        </p:blipFill>
        <p:spPr>
          <a:xfrm rot="9291025">
            <a:off x="14253262" y="-3415607"/>
            <a:ext cx="8670039" cy="8654721"/>
          </a:xfrm>
          <a:prstGeom prst="rect">
            <a:avLst/>
          </a:prstGeom>
        </p:spPr>
      </p:pic>
      <p:sp>
        <p:nvSpPr>
          <p:cNvPr id="4" name="Freeform 4"/>
          <p:cNvSpPr/>
          <p:nvPr/>
        </p:nvSpPr>
        <p:spPr>
          <a:xfrm rot="-5400000">
            <a:off x="2580533" y="3683695"/>
            <a:ext cx="1330356" cy="1330356"/>
          </a:xfrm>
          <a:custGeom>
            <a:avLst/>
            <a:gdLst/>
            <a:ahLst/>
            <a:cxnLst/>
            <a:rect l="l" t="t" r="r" b="b"/>
            <a:pathLst>
              <a:path w="1330356" h="1330356">
                <a:moveTo>
                  <a:pt x="0" y="0"/>
                </a:moveTo>
                <a:lnTo>
                  <a:pt x="1330356" y="0"/>
                </a:lnTo>
                <a:lnTo>
                  <a:pt x="1330356" y="1330356"/>
                </a:lnTo>
                <a:lnTo>
                  <a:pt x="0" y="1330356"/>
                </a:lnTo>
                <a:lnTo>
                  <a:pt x="0" y="0"/>
                </a:lnTo>
                <a:close/>
              </a:path>
            </a:pathLst>
          </a:custGeom>
          <a:blipFill>
            <a:blip r:embed="rId4"/>
            <a:stretch>
              <a:fillRect/>
            </a:stretch>
          </a:blipFill>
        </p:spPr>
        <p:txBody>
          <a:bodyPr/>
          <a:lstStyle/>
          <a:p>
            <a:endParaRPr lang="en-US"/>
          </a:p>
        </p:txBody>
      </p:sp>
      <p:sp>
        <p:nvSpPr>
          <p:cNvPr id="5" name="Freeform 5"/>
          <p:cNvSpPr/>
          <p:nvPr/>
        </p:nvSpPr>
        <p:spPr>
          <a:xfrm>
            <a:off x="12445250" y="1794403"/>
            <a:ext cx="1570829" cy="1570829"/>
          </a:xfrm>
          <a:custGeom>
            <a:avLst/>
            <a:gdLst/>
            <a:ahLst/>
            <a:cxnLst/>
            <a:rect l="l" t="t" r="r" b="b"/>
            <a:pathLst>
              <a:path w="1570829" h="1570829">
                <a:moveTo>
                  <a:pt x="0" y="0"/>
                </a:moveTo>
                <a:lnTo>
                  <a:pt x="1570829" y="0"/>
                </a:lnTo>
                <a:lnTo>
                  <a:pt x="1570829" y="1570829"/>
                </a:lnTo>
                <a:lnTo>
                  <a:pt x="0" y="1570829"/>
                </a:lnTo>
                <a:lnTo>
                  <a:pt x="0" y="0"/>
                </a:lnTo>
                <a:close/>
              </a:path>
            </a:pathLst>
          </a:custGeom>
          <a:blipFill>
            <a:blip r:embed="rId5"/>
            <a:stretch>
              <a:fillRect/>
            </a:stretch>
          </a:blipFill>
        </p:spPr>
        <p:txBody>
          <a:bodyPr/>
          <a:lstStyle/>
          <a:p>
            <a:endParaRPr lang="en-US"/>
          </a:p>
        </p:txBody>
      </p:sp>
      <p:sp>
        <p:nvSpPr>
          <p:cNvPr id="6" name="Freeform 6"/>
          <p:cNvSpPr/>
          <p:nvPr/>
        </p:nvSpPr>
        <p:spPr>
          <a:xfrm>
            <a:off x="12445250" y="3825718"/>
            <a:ext cx="1570829" cy="1570829"/>
          </a:xfrm>
          <a:custGeom>
            <a:avLst/>
            <a:gdLst/>
            <a:ahLst/>
            <a:cxnLst/>
            <a:rect l="l" t="t" r="r" b="b"/>
            <a:pathLst>
              <a:path w="1570829" h="1570829">
                <a:moveTo>
                  <a:pt x="0" y="0"/>
                </a:moveTo>
                <a:lnTo>
                  <a:pt x="1570829" y="0"/>
                </a:lnTo>
                <a:lnTo>
                  <a:pt x="1570829" y="1570829"/>
                </a:lnTo>
                <a:lnTo>
                  <a:pt x="0" y="1570829"/>
                </a:lnTo>
                <a:lnTo>
                  <a:pt x="0" y="0"/>
                </a:lnTo>
                <a:close/>
              </a:path>
            </a:pathLst>
          </a:custGeom>
          <a:blipFill>
            <a:blip r:embed="rId5"/>
            <a:stretch>
              <a:fillRect/>
            </a:stretch>
          </a:blipFill>
        </p:spPr>
        <p:txBody>
          <a:bodyPr/>
          <a:lstStyle/>
          <a:p>
            <a:endParaRPr lang="en-US"/>
          </a:p>
        </p:txBody>
      </p:sp>
      <p:sp>
        <p:nvSpPr>
          <p:cNvPr id="7" name="Freeform 7"/>
          <p:cNvSpPr/>
          <p:nvPr/>
        </p:nvSpPr>
        <p:spPr>
          <a:xfrm>
            <a:off x="12445250" y="6025197"/>
            <a:ext cx="1570829" cy="1570829"/>
          </a:xfrm>
          <a:custGeom>
            <a:avLst/>
            <a:gdLst/>
            <a:ahLst/>
            <a:cxnLst/>
            <a:rect l="l" t="t" r="r" b="b"/>
            <a:pathLst>
              <a:path w="1570829" h="1570829">
                <a:moveTo>
                  <a:pt x="0" y="0"/>
                </a:moveTo>
                <a:lnTo>
                  <a:pt x="1570829" y="0"/>
                </a:lnTo>
                <a:lnTo>
                  <a:pt x="1570829" y="1570828"/>
                </a:lnTo>
                <a:lnTo>
                  <a:pt x="0" y="1570828"/>
                </a:lnTo>
                <a:lnTo>
                  <a:pt x="0" y="0"/>
                </a:lnTo>
                <a:close/>
              </a:path>
            </a:pathLst>
          </a:custGeom>
          <a:blipFill>
            <a:blip r:embed="rId5"/>
            <a:stretch>
              <a:fillRect/>
            </a:stretch>
          </a:blipFill>
        </p:spPr>
        <p:txBody>
          <a:bodyPr/>
          <a:lstStyle/>
          <a:p>
            <a:endParaRPr lang="en-US"/>
          </a:p>
        </p:txBody>
      </p:sp>
      <p:grpSp>
        <p:nvGrpSpPr>
          <p:cNvPr id="8" name="Group 8"/>
          <p:cNvGrpSpPr/>
          <p:nvPr/>
        </p:nvGrpSpPr>
        <p:grpSpPr>
          <a:xfrm>
            <a:off x="11843655" y="1386416"/>
            <a:ext cx="2785530" cy="6670667"/>
            <a:chOff x="0" y="0"/>
            <a:chExt cx="733637" cy="1756884"/>
          </a:xfrm>
        </p:grpSpPr>
        <p:sp>
          <p:nvSpPr>
            <p:cNvPr id="9" name="Freeform 9"/>
            <p:cNvSpPr/>
            <p:nvPr/>
          </p:nvSpPr>
          <p:spPr>
            <a:xfrm>
              <a:off x="0" y="0"/>
              <a:ext cx="733637" cy="1756884"/>
            </a:xfrm>
            <a:custGeom>
              <a:avLst/>
              <a:gdLst/>
              <a:ahLst/>
              <a:cxnLst/>
              <a:rect l="l" t="t" r="r" b="b"/>
              <a:pathLst>
                <a:path w="733637" h="1756884">
                  <a:moveTo>
                    <a:pt x="141746" y="0"/>
                  </a:moveTo>
                  <a:lnTo>
                    <a:pt x="591891" y="0"/>
                  </a:lnTo>
                  <a:cubicBezTo>
                    <a:pt x="670176" y="0"/>
                    <a:pt x="733637" y="63462"/>
                    <a:pt x="733637" y="141746"/>
                  </a:cubicBezTo>
                  <a:lnTo>
                    <a:pt x="733637" y="1615138"/>
                  </a:lnTo>
                  <a:cubicBezTo>
                    <a:pt x="733637" y="1693422"/>
                    <a:pt x="670176" y="1756884"/>
                    <a:pt x="591891" y="1756884"/>
                  </a:cubicBezTo>
                  <a:lnTo>
                    <a:pt x="141746" y="1756884"/>
                  </a:lnTo>
                  <a:cubicBezTo>
                    <a:pt x="104153" y="1756884"/>
                    <a:pt x="68099" y="1741950"/>
                    <a:pt x="41516" y="1715367"/>
                  </a:cubicBezTo>
                  <a:cubicBezTo>
                    <a:pt x="14934" y="1688785"/>
                    <a:pt x="0" y="1652731"/>
                    <a:pt x="0" y="1615138"/>
                  </a:cubicBezTo>
                  <a:lnTo>
                    <a:pt x="0" y="141746"/>
                  </a:lnTo>
                  <a:cubicBezTo>
                    <a:pt x="0" y="63462"/>
                    <a:pt x="63462" y="0"/>
                    <a:pt x="141746" y="0"/>
                  </a:cubicBezTo>
                  <a:close/>
                </a:path>
              </a:pathLst>
            </a:custGeom>
            <a:solidFill>
              <a:srgbClr val="D9D9D9">
                <a:alpha val="45882"/>
              </a:srgbClr>
            </a:solidFill>
          </p:spPr>
          <p:txBody>
            <a:bodyPr/>
            <a:lstStyle/>
            <a:p>
              <a:endParaRPr lang="en-US"/>
            </a:p>
          </p:txBody>
        </p:sp>
        <p:sp>
          <p:nvSpPr>
            <p:cNvPr id="10" name="TextBox 10"/>
            <p:cNvSpPr txBox="1"/>
            <p:nvPr/>
          </p:nvSpPr>
          <p:spPr>
            <a:xfrm>
              <a:off x="0" y="-104775"/>
              <a:ext cx="733637" cy="1861659"/>
            </a:xfrm>
            <a:prstGeom prst="rect">
              <a:avLst/>
            </a:prstGeom>
          </p:spPr>
          <p:txBody>
            <a:bodyPr lIns="50800" tIns="50800" rIns="50800" bIns="50800" rtlCol="0" anchor="ctr"/>
            <a:lstStyle/>
            <a:p>
              <a:pPr algn="ctr">
                <a:lnSpc>
                  <a:spcPts val="3080"/>
                </a:lnSpc>
              </a:pPr>
              <a:endParaRPr/>
            </a:p>
          </p:txBody>
        </p:sp>
      </p:grpSp>
      <p:sp>
        <p:nvSpPr>
          <p:cNvPr id="11" name="AutoShape 11"/>
          <p:cNvSpPr/>
          <p:nvPr/>
        </p:nvSpPr>
        <p:spPr>
          <a:xfrm flipV="1">
            <a:off x="3245711" y="2579818"/>
            <a:ext cx="9199539" cy="1103877"/>
          </a:xfrm>
          <a:prstGeom prst="line">
            <a:avLst/>
          </a:prstGeom>
          <a:ln w="38100" cap="flat">
            <a:solidFill>
              <a:srgbClr val="000000"/>
            </a:solidFill>
            <a:prstDash val="solid"/>
            <a:headEnd type="arrow" w="med" len="sm"/>
            <a:tailEnd type="arrow" w="med" len="sm"/>
          </a:ln>
        </p:spPr>
        <p:txBody>
          <a:bodyPr/>
          <a:lstStyle/>
          <a:p>
            <a:endParaRPr lang="en-US"/>
          </a:p>
        </p:txBody>
      </p:sp>
      <p:sp>
        <p:nvSpPr>
          <p:cNvPr id="12" name="AutoShape 12"/>
          <p:cNvSpPr/>
          <p:nvPr/>
        </p:nvSpPr>
        <p:spPr>
          <a:xfrm>
            <a:off x="3910889" y="4348873"/>
            <a:ext cx="8534361" cy="262259"/>
          </a:xfrm>
          <a:prstGeom prst="line">
            <a:avLst/>
          </a:prstGeom>
          <a:ln w="38100" cap="flat">
            <a:solidFill>
              <a:srgbClr val="000000"/>
            </a:solidFill>
            <a:prstDash val="solid"/>
            <a:headEnd type="arrow" w="med" len="sm"/>
            <a:tailEnd type="arrow" w="med" len="sm"/>
          </a:ln>
        </p:spPr>
        <p:txBody>
          <a:bodyPr/>
          <a:lstStyle/>
          <a:p>
            <a:endParaRPr lang="en-US"/>
          </a:p>
        </p:txBody>
      </p:sp>
      <p:sp>
        <p:nvSpPr>
          <p:cNvPr id="13" name="AutoShape 13"/>
          <p:cNvSpPr/>
          <p:nvPr/>
        </p:nvSpPr>
        <p:spPr>
          <a:xfrm>
            <a:off x="3245711" y="5014051"/>
            <a:ext cx="9199539" cy="1796560"/>
          </a:xfrm>
          <a:prstGeom prst="line">
            <a:avLst/>
          </a:prstGeom>
          <a:ln w="38100" cap="flat">
            <a:solidFill>
              <a:srgbClr val="000000"/>
            </a:solidFill>
            <a:prstDash val="solid"/>
            <a:headEnd type="arrow" w="med" len="sm"/>
            <a:tailEnd type="arrow" w="med" len="sm"/>
          </a:ln>
        </p:spPr>
        <p:txBody>
          <a:bodyPr/>
          <a:lstStyle/>
          <a:p>
            <a:endParaRPr lang="en-US"/>
          </a:p>
        </p:txBody>
      </p:sp>
      <p:sp>
        <p:nvSpPr>
          <p:cNvPr id="14" name="Freeform 14"/>
          <p:cNvSpPr/>
          <p:nvPr/>
        </p:nvSpPr>
        <p:spPr>
          <a:xfrm>
            <a:off x="1290748" y="6810611"/>
            <a:ext cx="1370856" cy="1370856"/>
          </a:xfrm>
          <a:custGeom>
            <a:avLst/>
            <a:gdLst/>
            <a:ahLst/>
            <a:cxnLst/>
            <a:rect l="l" t="t" r="r" b="b"/>
            <a:pathLst>
              <a:path w="1370856" h="1370856">
                <a:moveTo>
                  <a:pt x="0" y="0"/>
                </a:moveTo>
                <a:lnTo>
                  <a:pt x="1370856" y="0"/>
                </a:lnTo>
                <a:lnTo>
                  <a:pt x="1370856" y="1370856"/>
                </a:lnTo>
                <a:lnTo>
                  <a:pt x="0" y="1370856"/>
                </a:lnTo>
                <a:lnTo>
                  <a:pt x="0" y="0"/>
                </a:lnTo>
                <a:close/>
              </a:path>
            </a:pathLst>
          </a:custGeom>
          <a:blipFill>
            <a:blip r:embed="rId6"/>
            <a:stretch>
              <a:fillRect/>
            </a:stretch>
          </a:blipFill>
        </p:spPr>
        <p:txBody>
          <a:bodyPr/>
          <a:lstStyle/>
          <a:p>
            <a:endParaRPr lang="en-US"/>
          </a:p>
        </p:txBody>
      </p:sp>
      <p:sp>
        <p:nvSpPr>
          <p:cNvPr id="15" name="AutoShape 15"/>
          <p:cNvSpPr/>
          <p:nvPr/>
        </p:nvSpPr>
        <p:spPr>
          <a:xfrm flipV="1">
            <a:off x="1976176" y="3365232"/>
            <a:ext cx="11254489" cy="3445379"/>
          </a:xfrm>
          <a:prstGeom prst="line">
            <a:avLst/>
          </a:prstGeom>
          <a:ln w="38100" cap="flat">
            <a:solidFill>
              <a:srgbClr val="000000"/>
            </a:solidFill>
            <a:prstDash val="sysDot"/>
            <a:headEnd type="none" w="sm" len="sm"/>
            <a:tailEnd type="arrow" w="med" len="sm"/>
          </a:ln>
        </p:spPr>
        <p:txBody>
          <a:bodyPr/>
          <a:lstStyle/>
          <a:p>
            <a:endParaRPr lang="en-US"/>
          </a:p>
        </p:txBody>
      </p:sp>
      <p:sp>
        <p:nvSpPr>
          <p:cNvPr id="16" name="AutoShape 16"/>
          <p:cNvSpPr/>
          <p:nvPr/>
        </p:nvSpPr>
        <p:spPr>
          <a:xfrm flipV="1">
            <a:off x="1976176" y="5396547"/>
            <a:ext cx="11254489" cy="1414064"/>
          </a:xfrm>
          <a:prstGeom prst="line">
            <a:avLst/>
          </a:prstGeom>
          <a:ln w="38100" cap="flat">
            <a:solidFill>
              <a:srgbClr val="000000"/>
            </a:solidFill>
            <a:prstDash val="sysDot"/>
            <a:headEnd type="none" w="sm" len="sm"/>
            <a:tailEnd type="arrow" w="med" len="sm"/>
          </a:ln>
        </p:spPr>
        <p:txBody>
          <a:bodyPr/>
          <a:lstStyle/>
          <a:p>
            <a:endParaRPr lang="en-US"/>
          </a:p>
        </p:txBody>
      </p:sp>
      <p:sp>
        <p:nvSpPr>
          <p:cNvPr id="17" name="AutoShape 17"/>
          <p:cNvSpPr/>
          <p:nvPr/>
        </p:nvSpPr>
        <p:spPr>
          <a:xfrm>
            <a:off x="1976176" y="6810611"/>
            <a:ext cx="11254489" cy="785414"/>
          </a:xfrm>
          <a:prstGeom prst="line">
            <a:avLst/>
          </a:prstGeom>
          <a:ln w="38100" cap="flat">
            <a:solidFill>
              <a:srgbClr val="000000"/>
            </a:solidFill>
            <a:prstDash val="sysDot"/>
            <a:headEnd type="none" w="sm" len="sm"/>
            <a:tailEnd type="arrow" w="med" len="sm"/>
          </a:ln>
        </p:spPr>
        <p:txBody>
          <a:bodyPr/>
          <a:lstStyle/>
          <a:p>
            <a:endParaRPr lang="en-US"/>
          </a:p>
        </p:txBody>
      </p:sp>
      <p:sp>
        <p:nvSpPr>
          <p:cNvPr id="18" name="AutoShape 18"/>
          <p:cNvSpPr/>
          <p:nvPr/>
        </p:nvSpPr>
        <p:spPr>
          <a:xfrm flipV="1">
            <a:off x="1976176" y="5014051"/>
            <a:ext cx="1269535" cy="1796560"/>
          </a:xfrm>
          <a:prstGeom prst="line">
            <a:avLst/>
          </a:prstGeom>
          <a:ln w="38100" cap="flat">
            <a:solidFill>
              <a:srgbClr val="000000"/>
            </a:solidFill>
            <a:prstDash val="sysDot"/>
            <a:headEnd type="none" w="sm" len="sm"/>
            <a:tailEnd type="arrow" w="med" len="sm"/>
          </a:ln>
        </p:spPr>
        <p:txBody>
          <a:bodyPr/>
          <a:lstStyle/>
          <a:p>
            <a:endParaRPr lang="en-US"/>
          </a:p>
        </p:txBody>
      </p:sp>
      <p:sp>
        <p:nvSpPr>
          <p:cNvPr id="19" name="Freeform 19"/>
          <p:cNvSpPr/>
          <p:nvPr/>
        </p:nvSpPr>
        <p:spPr>
          <a:xfrm>
            <a:off x="12597357" y="2241422"/>
            <a:ext cx="1266615" cy="899903"/>
          </a:xfrm>
          <a:custGeom>
            <a:avLst/>
            <a:gdLst/>
            <a:ahLst/>
            <a:cxnLst/>
            <a:rect l="l" t="t" r="r" b="b"/>
            <a:pathLst>
              <a:path w="1266615" h="899903">
                <a:moveTo>
                  <a:pt x="0" y="0"/>
                </a:moveTo>
                <a:lnTo>
                  <a:pt x="1266615" y="0"/>
                </a:lnTo>
                <a:lnTo>
                  <a:pt x="1266615" y="899902"/>
                </a:lnTo>
                <a:lnTo>
                  <a:pt x="0" y="89990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20" name="Freeform 20"/>
          <p:cNvSpPr/>
          <p:nvPr/>
        </p:nvSpPr>
        <p:spPr>
          <a:xfrm rot="679216" flipV="1">
            <a:off x="10060038" y="2831421"/>
            <a:ext cx="2677918" cy="1153939"/>
          </a:xfrm>
          <a:custGeom>
            <a:avLst/>
            <a:gdLst/>
            <a:ahLst/>
            <a:cxnLst/>
            <a:rect l="l" t="t" r="r" b="b"/>
            <a:pathLst>
              <a:path w="2677918" h="1153939">
                <a:moveTo>
                  <a:pt x="0" y="1153939"/>
                </a:moveTo>
                <a:lnTo>
                  <a:pt x="2677918" y="1153939"/>
                </a:lnTo>
                <a:lnTo>
                  <a:pt x="2677918" y="0"/>
                </a:lnTo>
                <a:lnTo>
                  <a:pt x="0" y="0"/>
                </a:lnTo>
                <a:lnTo>
                  <a:pt x="0" y="1153939"/>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21" name="TextBox 21"/>
          <p:cNvSpPr txBox="1"/>
          <p:nvPr/>
        </p:nvSpPr>
        <p:spPr>
          <a:xfrm>
            <a:off x="236193" y="54941"/>
            <a:ext cx="6811851" cy="1095375"/>
          </a:xfrm>
          <a:prstGeom prst="rect">
            <a:avLst/>
          </a:prstGeom>
        </p:spPr>
        <p:txBody>
          <a:bodyPr lIns="0" tIns="0" rIns="0" bIns="0" rtlCol="0" anchor="t">
            <a:spAutoFit/>
          </a:bodyPr>
          <a:lstStyle/>
          <a:p>
            <a:pPr marL="0" lvl="0" indent="0" algn="ctr">
              <a:lnSpc>
                <a:spcPts val="7200"/>
              </a:lnSpc>
              <a:spcBef>
                <a:spcPct val="0"/>
              </a:spcBef>
            </a:pPr>
            <a:r>
              <a:rPr lang="en-US" sz="6000">
                <a:solidFill>
                  <a:srgbClr val="2B2B2B"/>
                </a:solidFill>
                <a:latin typeface="Agrandir"/>
              </a:rPr>
              <a:t>3.1 High Availability</a:t>
            </a:r>
          </a:p>
        </p:txBody>
      </p:sp>
      <p:sp>
        <p:nvSpPr>
          <p:cNvPr id="22" name="TextBox 22"/>
          <p:cNvSpPr txBox="1"/>
          <p:nvPr/>
        </p:nvSpPr>
        <p:spPr>
          <a:xfrm>
            <a:off x="510494" y="3630053"/>
            <a:ext cx="2151109" cy="1275715"/>
          </a:xfrm>
          <a:prstGeom prst="rect">
            <a:avLst/>
          </a:prstGeom>
        </p:spPr>
        <p:txBody>
          <a:bodyPr lIns="0" tIns="0" rIns="0" bIns="0" rtlCol="0" anchor="t">
            <a:spAutoFit/>
          </a:bodyPr>
          <a:lstStyle/>
          <a:p>
            <a:pPr marL="0" lvl="0" indent="0" algn="ctr">
              <a:lnSpc>
                <a:spcPts val="4759"/>
              </a:lnSpc>
            </a:pPr>
            <a:r>
              <a:rPr lang="en-US" sz="3399">
                <a:solidFill>
                  <a:srgbClr val="004AAD"/>
                </a:solidFill>
                <a:latin typeface="Agrandir Bold"/>
              </a:rPr>
              <a:t>MySQL Router</a:t>
            </a:r>
          </a:p>
        </p:txBody>
      </p:sp>
      <p:sp>
        <p:nvSpPr>
          <p:cNvPr id="23" name="TextBox 23"/>
          <p:cNvSpPr txBox="1"/>
          <p:nvPr/>
        </p:nvSpPr>
        <p:spPr>
          <a:xfrm>
            <a:off x="348561" y="8381492"/>
            <a:ext cx="3641070" cy="675640"/>
          </a:xfrm>
          <a:prstGeom prst="rect">
            <a:avLst/>
          </a:prstGeom>
        </p:spPr>
        <p:txBody>
          <a:bodyPr lIns="0" tIns="0" rIns="0" bIns="0" rtlCol="0" anchor="t">
            <a:spAutoFit/>
          </a:bodyPr>
          <a:lstStyle/>
          <a:p>
            <a:pPr marL="0" lvl="0" indent="0" algn="ctr">
              <a:lnSpc>
                <a:spcPts val="4759"/>
              </a:lnSpc>
            </a:pPr>
            <a:r>
              <a:rPr lang="en-US" sz="3399">
                <a:solidFill>
                  <a:srgbClr val="004AAD"/>
                </a:solidFill>
                <a:latin typeface="Agrandir Bold"/>
              </a:rPr>
              <a:t>Cluster Control</a:t>
            </a:r>
          </a:p>
        </p:txBody>
      </p:sp>
      <p:sp>
        <p:nvSpPr>
          <p:cNvPr id="24" name="TextBox 24"/>
          <p:cNvSpPr txBox="1"/>
          <p:nvPr/>
        </p:nvSpPr>
        <p:spPr>
          <a:xfrm>
            <a:off x="11415885" y="475191"/>
            <a:ext cx="3641070" cy="701675"/>
          </a:xfrm>
          <a:prstGeom prst="rect">
            <a:avLst/>
          </a:prstGeom>
        </p:spPr>
        <p:txBody>
          <a:bodyPr lIns="0" tIns="0" rIns="0" bIns="0" rtlCol="0" anchor="t">
            <a:spAutoFit/>
          </a:bodyPr>
          <a:lstStyle/>
          <a:p>
            <a:pPr marL="0" lvl="0" indent="0" algn="ctr">
              <a:lnSpc>
                <a:spcPts val="4900"/>
              </a:lnSpc>
            </a:pPr>
            <a:r>
              <a:rPr lang="en-US" sz="3500">
                <a:solidFill>
                  <a:srgbClr val="2B2B2B"/>
                </a:solidFill>
                <a:latin typeface="Agrandir"/>
              </a:rPr>
              <a:t>Replication</a:t>
            </a:r>
          </a:p>
        </p:txBody>
      </p:sp>
      <p:sp>
        <p:nvSpPr>
          <p:cNvPr id="25" name="TextBox 25"/>
          <p:cNvSpPr txBox="1"/>
          <p:nvPr/>
        </p:nvSpPr>
        <p:spPr>
          <a:xfrm>
            <a:off x="10092234" y="8161858"/>
            <a:ext cx="7847689" cy="1887061"/>
          </a:xfrm>
          <a:prstGeom prst="rect">
            <a:avLst/>
          </a:prstGeom>
        </p:spPr>
        <p:txBody>
          <a:bodyPr lIns="0" tIns="0" rIns="0" bIns="0" rtlCol="0" anchor="t">
            <a:spAutoFit/>
          </a:bodyPr>
          <a:lstStyle/>
          <a:p>
            <a:pPr marL="557297" lvl="1" indent="-278649" algn="just">
              <a:lnSpc>
                <a:spcPts val="3613"/>
              </a:lnSpc>
              <a:buFont typeface="Arial"/>
              <a:buChar char="•"/>
            </a:pPr>
            <a:r>
              <a:rPr lang="en-US" sz="2581">
                <a:solidFill>
                  <a:srgbClr val="000000"/>
                </a:solidFill>
                <a:latin typeface="Agrandir"/>
              </a:rPr>
              <a:t>Nhiều node =&gt; tăng khả năng chịu lỗi.</a:t>
            </a:r>
          </a:p>
          <a:p>
            <a:pPr marL="557297" lvl="1" indent="-278649" algn="just">
              <a:lnSpc>
                <a:spcPts val="3613"/>
              </a:lnSpc>
              <a:buFont typeface="Arial"/>
              <a:buChar char="•"/>
            </a:pPr>
            <a:r>
              <a:rPr lang="en-US" sz="2581">
                <a:solidFill>
                  <a:srgbClr val="000000"/>
                </a:solidFill>
                <a:latin typeface="Agrandir"/>
              </a:rPr>
              <a:t>Replica ==&gt; Bản sao dữ liệu có sẵn.</a:t>
            </a:r>
          </a:p>
          <a:p>
            <a:pPr algn="just">
              <a:lnSpc>
                <a:spcPts val="3613"/>
              </a:lnSpc>
            </a:pPr>
            <a:endParaRPr lang="en-US" sz="2581">
              <a:solidFill>
                <a:srgbClr val="000000"/>
              </a:solidFill>
              <a:latin typeface="Agrandir"/>
            </a:endParaRPr>
          </a:p>
          <a:p>
            <a:pPr algn="just">
              <a:lnSpc>
                <a:spcPts val="3613"/>
              </a:lnSpc>
              <a:spcBef>
                <a:spcPct val="0"/>
              </a:spcBef>
            </a:pPr>
            <a:endParaRPr lang="en-US" sz="2581">
              <a:solidFill>
                <a:srgbClr val="000000"/>
              </a:solidFill>
              <a:latin typeface="Agrandir"/>
            </a:endParaRPr>
          </a:p>
        </p:txBody>
      </p:sp>
      <p:sp>
        <p:nvSpPr>
          <p:cNvPr id="26" name="TextBox 26"/>
          <p:cNvSpPr txBox="1"/>
          <p:nvPr/>
        </p:nvSpPr>
        <p:spPr>
          <a:xfrm>
            <a:off x="0" y="9028557"/>
            <a:ext cx="10093817" cy="1887061"/>
          </a:xfrm>
          <a:prstGeom prst="rect">
            <a:avLst/>
          </a:prstGeom>
        </p:spPr>
        <p:txBody>
          <a:bodyPr lIns="0" tIns="0" rIns="0" bIns="0" rtlCol="0" anchor="t">
            <a:spAutoFit/>
          </a:bodyPr>
          <a:lstStyle/>
          <a:p>
            <a:pPr marL="557297" lvl="1" indent="-278649" algn="just">
              <a:lnSpc>
                <a:spcPts val="3613"/>
              </a:lnSpc>
              <a:buFont typeface="Arial"/>
              <a:buChar char="•"/>
            </a:pPr>
            <a:r>
              <a:rPr lang="en-US" sz="2581">
                <a:solidFill>
                  <a:srgbClr val="2B2B2B"/>
                </a:solidFill>
                <a:latin typeface="Agrandir"/>
              </a:rPr>
              <a:t>Partition =&gt; tự động chuyển đến các node khác.</a:t>
            </a:r>
          </a:p>
          <a:p>
            <a:pPr marL="557297" lvl="1" indent="-278649" algn="just">
              <a:lnSpc>
                <a:spcPts val="3613"/>
              </a:lnSpc>
              <a:buFont typeface="Arial"/>
              <a:buChar char="•"/>
            </a:pPr>
            <a:r>
              <a:rPr lang="en-US" sz="2581">
                <a:solidFill>
                  <a:srgbClr val="2B2B2B"/>
                </a:solidFill>
                <a:latin typeface="Agrandir"/>
              </a:rPr>
              <a:t>Failover =&gt; các tác vụ có thể tự động chuyển đến node khác.</a:t>
            </a:r>
          </a:p>
          <a:p>
            <a:pPr algn="just">
              <a:lnSpc>
                <a:spcPts val="3613"/>
              </a:lnSpc>
            </a:pPr>
            <a:endParaRPr lang="en-US" sz="2581">
              <a:solidFill>
                <a:srgbClr val="2B2B2B"/>
              </a:solidFill>
              <a:latin typeface="Agrandir"/>
            </a:endParaRPr>
          </a:p>
          <a:p>
            <a:pPr algn="just">
              <a:lnSpc>
                <a:spcPts val="3613"/>
              </a:lnSpc>
              <a:spcBef>
                <a:spcPct val="0"/>
              </a:spcBef>
            </a:pPr>
            <a:endParaRPr lang="en-US" sz="2581">
              <a:solidFill>
                <a:srgbClr val="2B2B2B"/>
              </a:solidFill>
              <a:latin typeface="Agrandir"/>
            </a:endParaRPr>
          </a:p>
        </p:txBody>
      </p:sp>
      <p:sp>
        <p:nvSpPr>
          <p:cNvPr id="27" name="TextBox 27"/>
          <p:cNvSpPr txBox="1"/>
          <p:nvPr/>
        </p:nvSpPr>
        <p:spPr>
          <a:xfrm>
            <a:off x="348561" y="1397966"/>
            <a:ext cx="8256259" cy="1365250"/>
          </a:xfrm>
          <a:prstGeom prst="rect">
            <a:avLst/>
          </a:prstGeom>
        </p:spPr>
        <p:txBody>
          <a:bodyPr lIns="0" tIns="0" rIns="0" bIns="0" rtlCol="0" anchor="t">
            <a:spAutoFit/>
          </a:bodyPr>
          <a:lstStyle/>
          <a:p>
            <a:pPr marL="539749" lvl="1" indent="-269875" algn="just">
              <a:lnSpc>
                <a:spcPts val="3499"/>
              </a:lnSpc>
              <a:buFont typeface="Arial"/>
              <a:buChar char="•"/>
            </a:pPr>
            <a:r>
              <a:rPr lang="en-US" sz="2499">
                <a:solidFill>
                  <a:srgbClr val="000000"/>
                </a:solidFill>
                <a:latin typeface="Agrandir"/>
              </a:rPr>
              <a:t>Mỗi node nhận được một lượng công việc hợp lý =&gt; tăng khả năng chịu tải =&gt; tránh gián đoạn</a:t>
            </a:r>
          </a:p>
          <a:p>
            <a:pPr marL="539749" lvl="1" indent="-269875" algn="just">
              <a:lnSpc>
                <a:spcPts val="3499"/>
              </a:lnSpc>
              <a:spcBef>
                <a:spcPct val="0"/>
              </a:spcBef>
              <a:buFont typeface="Arial"/>
              <a:buChar char="•"/>
            </a:pPr>
            <a:r>
              <a:rPr lang="en-US" sz="2499">
                <a:solidFill>
                  <a:srgbClr val="000000"/>
                </a:solidFill>
                <a:latin typeface="Agrandir"/>
              </a:rPr>
              <a:t>Chuyển tác vụ sang node còn sống</a:t>
            </a:r>
          </a:p>
        </p:txBody>
      </p:sp>
      <p:sp>
        <p:nvSpPr>
          <p:cNvPr id="28" name="Freeform 28"/>
          <p:cNvSpPr/>
          <p:nvPr/>
        </p:nvSpPr>
        <p:spPr>
          <a:xfrm>
            <a:off x="15585748" y="4454368"/>
            <a:ext cx="1570829" cy="1570829"/>
          </a:xfrm>
          <a:custGeom>
            <a:avLst/>
            <a:gdLst/>
            <a:ahLst/>
            <a:cxnLst/>
            <a:rect l="l" t="t" r="r" b="b"/>
            <a:pathLst>
              <a:path w="1570829" h="1570829">
                <a:moveTo>
                  <a:pt x="0" y="0"/>
                </a:moveTo>
                <a:lnTo>
                  <a:pt x="1570829" y="0"/>
                </a:lnTo>
                <a:lnTo>
                  <a:pt x="1570829" y="1570829"/>
                </a:lnTo>
                <a:lnTo>
                  <a:pt x="0" y="1570829"/>
                </a:lnTo>
                <a:lnTo>
                  <a:pt x="0" y="0"/>
                </a:lnTo>
                <a:close/>
              </a:path>
            </a:pathLst>
          </a:custGeom>
          <a:blipFill>
            <a:blip r:embed="rId5"/>
            <a:stretch>
              <a:fillRect/>
            </a:stretch>
          </a:blipFill>
        </p:spPr>
        <p:txBody>
          <a:bodyPr/>
          <a:lstStyle/>
          <a:p>
            <a:endParaRPr lang="en-US"/>
          </a:p>
        </p:txBody>
      </p:sp>
      <p:sp>
        <p:nvSpPr>
          <p:cNvPr id="29" name="Freeform 29"/>
          <p:cNvSpPr/>
          <p:nvPr/>
        </p:nvSpPr>
        <p:spPr>
          <a:xfrm rot="-81549">
            <a:off x="17162327" y="5020046"/>
            <a:ext cx="511337" cy="490883"/>
          </a:xfrm>
          <a:custGeom>
            <a:avLst/>
            <a:gdLst/>
            <a:ahLst/>
            <a:cxnLst/>
            <a:rect l="l" t="t" r="r" b="b"/>
            <a:pathLst>
              <a:path w="511337" h="490883">
                <a:moveTo>
                  <a:pt x="0" y="0"/>
                </a:moveTo>
                <a:lnTo>
                  <a:pt x="511337" y="0"/>
                </a:lnTo>
                <a:lnTo>
                  <a:pt x="511337" y="490884"/>
                </a:lnTo>
                <a:lnTo>
                  <a:pt x="0" y="490884"/>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30" name="Freeform 30"/>
          <p:cNvSpPr/>
          <p:nvPr/>
        </p:nvSpPr>
        <p:spPr>
          <a:xfrm rot="2860928" flipH="1" flipV="1">
            <a:off x="13853081" y="2831421"/>
            <a:ext cx="2677918" cy="1153939"/>
          </a:xfrm>
          <a:custGeom>
            <a:avLst/>
            <a:gdLst/>
            <a:ahLst/>
            <a:cxnLst/>
            <a:rect l="l" t="t" r="r" b="b"/>
            <a:pathLst>
              <a:path w="2677918" h="1153939">
                <a:moveTo>
                  <a:pt x="2677918" y="1153939"/>
                </a:moveTo>
                <a:lnTo>
                  <a:pt x="0" y="1153939"/>
                </a:lnTo>
                <a:lnTo>
                  <a:pt x="0" y="0"/>
                </a:lnTo>
                <a:lnTo>
                  <a:pt x="2677918" y="0"/>
                </a:lnTo>
                <a:lnTo>
                  <a:pt x="2677918" y="1153939"/>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US"/>
          </a:p>
        </p:txBody>
      </p:sp>
      <p:sp>
        <p:nvSpPr>
          <p:cNvPr id="31" name="Freeform 31"/>
          <p:cNvSpPr/>
          <p:nvPr/>
        </p:nvSpPr>
        <p:spPr>
          <a:xfrm rot="-9083515" flipH="1" flipV="1">
            <a:off x="13717996" y="5377355"/>
            <a:ext cx="2677918" cy="1153939"/>
          </a:xfrm>
          <a:custGeom>
            <a:avLst/>
            <a:gdLst/>
            <a:ahLst/>
            <a:cxnLst/>
            <a:rect l="l" t="t" r="r" b="b"/>
            <a:pathLst>
              <a:path w="2677918" h="1153939">
                <a:moveTo>
                  <a:pt x="2677918" y="1153939"/>
                </a:moveTo>
                <a:lnTo>
                  <a:pt x="0" y="1153939"/>
                </a:lnTo>
                <a:lnTo>
                  <a:pt x="0" y="0"/>
                </a:lnTo>
                <a:lnTo>
                  <a:pt x="2677918" y="0"/>
                </a:lnTo>
                <a:lnTo>
                  <a:pt x="2677918" y="1153939"/>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US"/>
          </a:p>
        </p:txBody>
      </p:sp>
      <p:sp>
        <p:nvSpPr>
          <p:cNvPr id="32" name="TextBox 32"/>
          <p:cNvSpPr txBox="1"/>
          <p:nvPr/>
        </p:nvSpPr>
        <p:spPr>
          <a:xfrm>
            <a:off x="14416009" y="6659401"/>
            <a:ext cx="1955154" cy="936624"/>
          </a:xfrm>
          <a:prstGeom prst="rect">
            <a:avLst/>
          </a:prstGeom>
        </p:spPr>
        <p:txBody>
          <a:bodyPr lIns="0" tIns="0" rIns="0" bIns="0" rtlCol="0" anchor="t">
            <a:spAutoFit/>
          </a:bodyPr>
          <a:lstStyle/>
          <a:p>
            <a:pPr marL="0" lvl="0" indent="0" algn="ctr">
              <a:lnSpc>
                <a:spcPts val="3500"/>
              </a:lnSpc>
            </a:pPr>
            <a:r>
              <a:rPr lang="en-US" sz="2500">
                <a:solidFill>
                  <a:srgbClr val="2B2B2B"/>
                </a:solidFill>
                <a:latin typeface="Agrandir"/>
              </a:rPr>
              <a:t>Replica record</a:t>
            </a:r>
          </a:p>
        </p:txBody>
      </p:sp>
      <p:sp>
        <p:nvSpPr>
          <p:cNvPr id="33" name="TextBox 33"/>
          <p:cNvSpPr txBox="1"/>
          <p:nvPr/>
        </p:nvSpPr>
        <p:spPr>
          <a:xfrm rot="1528050">
            <a:off x="14654563" y="2274469"/>
            <a:ext cx="2097087" cy="498474"/>
          </a:xfrm>
          <a:prstGeom prst="rect">
            <a:avLst/>
          </a:prstGeom>
        </p:spPr>
        <p:txBody>
          <a:bodyPr lIns="0" tIns="0" rIns="0" bIns="0" rtlCol="0" anchor="t">
            <a:spAutoFit/>
          </a:bodyPr>
          <a:lstStyle/>
          <a:p>
            <a:pPr marL="0" lvl="0" indent="0" algn="ctr">
              <a:lnSpc>
                <a:spcPts val="3500"/>
              </a:lnSpc>
            </a:pPr>
            <a:r>
              <a:rPr lang="en-US" sz="2500">
                <a:solidFill>
                  <a:srgbClr val="2B2B2B"/>
                </a:solidFill>
                <a:latin typeface="Agrandir"/>
              </a:rPr>
              <a:t>Replace</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CF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25000"/>
          </a:blip>
          <a:srcRect/>
          <a:stretch>
            <a:fillRect/>
          </a:stretch>
        </p:blipFill>
        <p:spPr>
          <a:xfrm rot="-1425796">
            <a:off x="-5996383" y="-5535165"/>
            <a:ext cx="17005599" cy="18983681"/>
          </a:xfrm>
          <a:prstGeom prst="rect">
            <a:avLst/>
          </a:prstGeom>
        </p:spPr>
      </p:pic>
      <p:sp>
        <p:nvSpPr>
          <p:cNvPr id="3" name="Freeform 3"/>
          <p:cNvSpPr/>
          <p:nvPr/>
        </p:nvSpPr>
        <p:spPr>
          <a:xfrm>
            <a:off x="12163607" y="2419328"/>
            <a:ext cx="1570829" cy="1570829"/>
          </a:xfrm>
          <a:custGeom>
            <a:avLst/>
            <a:gdLst/>
            <a:ahLst/>
            <a:cxnLst/>
            <a:rect l="l" t="t" r="r" b="b"/>
            <a:pathLst>
              <a:path w="1570829" h="1570829">
                <a:moveTo>
                  <a:pt x="0" y="0"/>
                </a:moveTo>
                <a:lnTo>
                  <a:pt x="1570829" y="0"/>
                </a:lnTo>
                <a:lnTo>
                  <a:pt x="1570829" y="1570829"/>
                </a:lnTo>
                <a:lnTo>
                  <a:pt x="0" y="1570829"/>
                </a:lnTo>
                <a:lnTo>
                  <a:pt x="0" y="0"/>
                </a:lnTo>
                <a:close/>
              </a:path>
            </a:pathLst>
          </a:custGeom>
          <a:blipFill>
            <a:blip r:embed="rId3"/>
            <a:stretch>
              <a:fillRect/>
            </a:stretch>
          </a:blipFill>
        </p:spPr>
        <p:txBody>
          <a:bodyPr/>
          <a:lstStyle/>
          <a:p>
            <a:endParaRPr lang="en-US"/>
          </a:p>
        </p:txBody>
      </p:sp>
      <p:sp>
        <p:nvSpPr>
          <p:cNvPr id="4" name="Freeform 4"/>
          <p:cNvSpPr/>
          <p:nvPr/>
        </p:nvSpPr>
        <p:spPr>
          <a:xfrm>
            <a:off x="12163607" y="4337934"/>
            <a:ext cx="1570829" cy="1570829"/>
          </a:xfrm>
          <a:custGeom>
            <a:avLst/>
            <a:gdLst/>
            <a:ahLst/>
            <a:cxnLst/>
            <a:rect l="l" t="t" r="r" b="b"/>
            <a:pathLst>
              <a:path w="1570829" h="1570829">
                <a:moveTo>
                  <a:pt x="0" y="0"/>
                </a:moveTo>
                <a:lnTo>
                  <a:pt x="1570829" y="0"/>
                </a:lnTo>
                <a:lnTo>
                  <a:pt x="1570829" y="1570829"/>
                </a:lnTo>
                <a:lnTo>
                  <a:pt x="0" y="1570829"/>
                </a:lnTo>
                <a:lnTo>
                  <a:pt x="0" y="0"/>
                </a:lnTo>
                <a:close/>
              </a:path>
            </a:pathLst>
          </a:custGeom>
          <a:blipFill>
            <a:blip r:embed="rId3"/>
            <a:stretch>
              <a:fillRect/>
            </a:stretch>
          </a:blipFill>
        </p:spPr>
        <p:txBody>
          <a:bodyPr/>
          <a:lstStyle/>
          <a:p>
            <a:endParaRPr lang="en-US"/>
          </a:p>
        </p:txBody>
      </p:sp>
      <p:sp>
        <p:nvSpPr>
          <p:cNvPr id="5" name="Freeform 5"/>
          <p:cNvSpPr/>
          <p:nvPr/>
        </p:nvSpPr>
        <p:spPr>
          <a:xfrm>
            <a:off x="12163607" y="6320975"/>
            <a:ext cx="1570829" cy="1570829"/>
          </a:xfrm>
          <a:custGeom>
            <a:avLst/>
            <a:gdLst/>
            <a:ahLst/>
            <a:cxnLst/>
            <a:rect l="l" t="t" r="r" b="b"/>
            <a:pathLst>
              <a:path w="1570829" h="1570829">
                <a:moveTo>
                  <a:pt x="0" y="0"/>
                </a:moveTo>
                <a:lnTo>
                  <a:pt x="1570829" y="0"/>
                </a:lnTo>
                <a:lnTo>
                  <a:pt x="1570829" y="1570829"/>
                </a:lnTo>
                <a:lnTo>
                  <a:pt x="0" y="1570829"/>
                </a:lnTo>
                <a:lnTo>
                  <a:pt x="0" y="0"/>
                </a:lnTo>
                <a:close/>
              </a:path>
            </a:pathLst>
          </a:custGeom>
          <a:blipFill>
            <a:blip r:embed="rId3"/>
            <a:stretch>
              <a:fillRect/>
            </a:stretch>
          </a:blipFill>
        </p:spPr>
        <p:txBody>
          <a:bodyPr/>
          <a:lstStyle/>
          <a:p>
            <a:endParaRPr lang="en-US"/>
          </a:p>
        </p:txBody>
      </p:sp>
      <p:grpSp>
        <p:nvGrpSpPr>
          <p:cNvPr id="6" name="Group 6"/>
          <p:cNvGrpSpPr/>
          <p:nvPr/>
        </p:nvGrpSpPr>
        <p:grpSpPr>
          <a:xfrm>
            <a:off x="11560244" y="1377582"/>
            <a:ext cx="5235246" cy="6795979"/>
            <a:chOff x="0" y="0"/>
            <a:chExt cx="1378830" cy="1789887"/>
          </a:xfrm>
        </p:grpSpPr>
        <p:sp>
          <p:nvSpPr>
            <p:cNvPr id="7" name="Freeform 7"/>
            <p:cNvSpPr/>
            <p:nvPr/>
          </p:nvSpPr>
          <p:spPr>
            <a:xfrm>
              <a:off x="0" y="0"/>
              <a:ext cx="1378830" cy="1789887"/>
            </a:xfrm>
            <a:custGeom>
              <a:avLst/>
              <a:gdLst/>
              <a:ahLst/>
              <a:cxnLst/>
              <a:rect l="l" t="t" r="r" b="b"/>
              <a:pathLst>
                <a:path w="1378830" h="1789887">
                  <a:moveTo>
                    <a:pt x="75419" y="0"/>
                  </a:moveTo>
                  <a:lnTo>
                    <a:pt x="1303411" y="0"/>
                  </a:lnTo>
                  <a:cubicBezTo>
                    <a:pt x="1323414" y="0"/>
                    <a:pt x="1342597" y="7946"/>
                    <a:pt x="1356741" y="22090"/>
                  </a:cubicBezTo>
                  <a:cubicBezTo>
                    <a:pt x="1370884" y="36234"/>
                    <a:pt x="1378830" y="55417"/>
                    <a:pt x="1378830" y="75419"/>
                  </a:cubicBezTo>
                  <a:lnTo>
                    <a:pt x="1378830" y="1714468"/>
                  </a:lnTo>
                  <a:cubicBezTo>
                    <a:pt x="1378830" y="1734471"/>
                    <a:pt x="1370884" y="1753654"/>
                    <a:pt x="1356741" y="1767798"/>
                  </a:cubicBezTo>
                  <a:cubicBezTo>
                    <a:pt x="1342597" y="1781942"/>
                    <a:pt x="1323414" y="1789887"/>
                    <a:pt x="1303411" y="1789887"/>
                  </a:cubicBezTo>
                  <a:lnTo>
                    <a:pt x="75419" y="1789887"/>
                  </a:lnTo>
                  <a:cubicBezTo>
                    <a:pt x="55417" y="1789887"/>
                    <a:pt x="36234" y="1781942"/>
                    <a:pt x="22090" y="1767798"/>
                  </a:cubicBezTo>
                  <a:cubicBezTo>
                    <a:pt x="7946" y="1753654"/>
                    <a:pt x="0" y="1734471"/>
                    <a:pt x="0" y="1714468"/>
                  </a:cubicBezTo>
                  <a:lnTo>
                    <a:pt x="0" y="75419"/>
                  </a:lnTo>
                  <a:cubicBezTo>
                    <a:pt x="0" y="55417"/>
                    <a:pt x="7946" y="36234"/>
                    <a:pt x="22090" y="22090"/>
                  </a:cubicBezTo>
                  <a:cubicBezTo>
                    <a:pt x="36234" y="7946"/>
                    <a:pt x="55417" y="0"/>
                    <a:pt x="75419" y="0"/>
                  </a:cubicBezTo>
                  <a:close/>
                </a:path>
              </a:pathLst>
            </a:custGeom>
            <a:solidFill>
              <a:srgbClr val="D9D9D9">
                <a:alpha val="45882"/>
              </a:srgbClr>
            </a:solidFill>
          </p:spPr>
          <p:txBody>
            <a:bodyPr/>
            <a:lstStyle/>
            <a:p>
              <a:endParaRPr lang="en-US"/>
            </a:p>
          </p:txBody>
        </p:sp>
        <p:sp>
          <p:nvSpPr>
            <p:cNvPr id="8" name="TextBox 8"/>
            <p:cNvSpPr txBox="1"/>
            <p:nvPr/>
          </p:nvSpPr>
          <p:spPr>
            <a:xfrm>
              <a:off x="0" y="-104775"/>
              <a:ext cx="1378830" cy="1894662"/>
            </a:xfrm>
            <a:prstGeom prst="rect">
              <a:avLst/>
            </a:prstGeom>
          </p:spPr>
          <p:txBody>
            <a:bodyPr lIns="50800" tIns="50800" rIns="50800" bIns="50800" rtlCol="0" anchor="ctr"/>
            <a:lstStyle/>
            <a:p>
              <a:pPr algn="ctr">
                <a:lnSpc>
                  <a:spcPts val="3080"/>
                </a:lnSpc>
              </a:pPr>
              <a:endParaRPr/>
            </a:p>
          </p:txBody>
        </p:sp>
      </p:grpSp>
      <p:sp>
        <p:nvSpPr>
          <p:cNvPr id="9" name="Freeform 9"/>
          <p:cNvSpPr/>
          <p:nvPr/>
        </p:nvSpPr>
        <p:spPr>
          <a:xfrm>
            <a:off x="3435953" y="4201195"/>
            <a:ext cx="1370856" cy="1370856"/>
          </a:xfrm>
          <a:custGeom>
            <a:avLst/>
            <a:gdLst/>
            <a:ahLst/>
            <a:cxnLst/>
            <a:rect l="l" t="t" r="r" b="b"/>
            <a:pathLst>
              <a:path w="1370856" h="1370856">
                <a:moveTo>
                  <a:pt x="0" y="0"/>
                </a:moveTo>
                <a:lnTo>
                  <a:pt x="1370856" y="0"/>
                </a:lnTo>
                <a:lnTo>
                  <a:pt x="1370856" y="1370856"/>
                </a:lnTo>
                <a:lnTo>
                  <a:pt x="0" y="1370856"/>
                </a:lnTo>
                <a:lnTo>
                  <a:pt x="0" y="0"/>
                </a:lnTo>
                <a:close/>
              </a:path>
            </a:pathLst>
          </a:custGeom>
          <a:blipFill>
            <a:blip r:embed="rId4"/>
            <a:stretch>
              <a:fillRect/>
            </a:stretch>
          </a:blipFill>
        </p:spPr>
        <p:txBody>
          <a:bodyPr/>
          <a:lstStyle/>
          <a:p>
            <a:endParaRPr lang="en-US"/>
          </a:p>
        </p:txBody>
      </p:sp>
      <p:sp>
        <p:nvSpPr>
          <p:cNvPr id="10" name="AutoShape 10"/>
          <p:cNvSpPr/>
          <p:nvPr/>
        </p:nvSpPr>
        <p:spPr>
          <a:xfrm flipV="1">
            <a:off x="4806809" y="3204742"/>
            <a:ext cx="7356798" cy="1681881"/>
          </a:xfrm>
          <a:prstGeom prst="line">
            <a:avLst/>
          </a:prstGeom>
          <a:ln w="38100" cap="flat">
            <a:solidFill>
              <a:srgbClr val="000000"/>
            </a:solidFill>
            <a:prstDash val="sysDot"/>
            <a:headEnd type="none" w="sm" len="sm"/>
            <a:tailEnd type="arrow" w="med" len="sm"/>
          </a:ln>
        </p:spPr>
        <p:txBody>
          <a:bodyPr/>
          <a:lstStyle/>
          <a:p>
            <a:endParaRPr lang="en-US"/>
          </a:p>
        </p:txBody>
      </p:sp>
      <p:sp>
        <p:nvSpPr>
          <p:cNvPr id="11" name="AutoShape 11"/>
          <p:cNvSpPr/>
          <p:nvPr/>
        </p:nvSpPr>
        <p:spPr>
          <a:xfrm>
            <a:off x="4806809" y="4886623"/>
            <a:ext cx="7356798" cy="236726"/>
          </a:xfrm>
          <a:prstGeom prst="line">
            <a:avLst/>
          </a:prstGeom>
          <a:ln w="38100" cap="flat">
            <a:solidFill>
              <a:srgbClr val="000000"/>
            </a:solidFill>
            <a:prstDash val="sysDot"/>
            <a:headEnd type="none" w="sm" len="sm"/>
            <a:tailEnd type="arrow" w="med" len="sm"/>
          </a:ln>
        </p:spPr>
        <p:txBody>
          <a:bodyPr/>
          <a:lstStyle/>
          <a:p>
            <a:endParaRPr lang="en-US"/>
          </a:p>
        </p:txBody>
      </p:sp>
      <p:sp>
        <p:nvSpPr>
          <p:cNvPr id="12" name="AutoShape 12"/>
          <p:cNvSpPr/>
          <p:nvPr/>
        </p:nvSpPr>
        <p:spPr>
          <a:xfrm>
            <a:off x="4806809" y="4886623"/>
            <a:ext cx="7356798" cy="2219767"/>
          </a:xfrm>
          <a:prstGeom prst="line">
            <a:avLst/>
          </a:prstGeom>
          <a:ln w="38100" cap="flat">
            <a:solidFill>
              <a:srgbClr val="000000"/>
            </a:solidFill>
            <a:prstDash val="sysDot"/>
            <a:headEnd type="none" w="sm" len="sm"/>
            <a:tailEnd type="arrow" w="med" len="sm"/>
          </a:ln>
        </p:spPr>
        <p:txBody>
          <a:bodyPr/>
          <a:lstStyle/>
          <a:p>
            <a:endParaRPr lang="en-US"/>
          </a:p>
        </p:txBody>
      </p:sp>
      <p:sp>
        <p:nvSpPr>
          <p:cNvPr id="13" name="Freeform 13"/>
          <p:cNvSpPr/>
          <p:nvPr/>
        </p:nvSpPr>
        <p:spPr>
          <a:xfrm>
            <a:off x="14617603" y="3204742"/>
            <a:ext cx="1570829" cy="1570829"/>
          </a:xfrm>
          <a:custGeom>
            <a:avLst/>
            <a:gdLst/>
            <a:ahLst/>
            <a:cxnLst/>
            <a:rect l="l" t="t" r="r" b="b"/>
            <a:pathLst>
              <a:path w="1570829" h="1570829">
                <a:moveTo>
                  <a:pt x="0" y="0"/>
                </a:moveTo>
                <a:lnTo>
                  <a:pt x="1570828" y="0"/>
                </a:lnTo>
                <a:lnTo>
                  <a:pt x="1570828" y="1570829"/>
                </a:lnTo>
                <a:lnTo>
                  <a:pt x="0" y="1570829"/>
                </a:lnTo>
                <a:lnTo>
                  <a:pt x="0" y="0"/>
                </a:lnTo>
                <a:close/>
              </a:path>
            </a:pathLst>
          </a:custGeom>
          <a:blipFill>
            <a:blip r:embed="rId3"/>
            <a:stretch>
              <a:fillRect/>
            </a:stretch>
          </a:blipFill>
        </p:spPr>
        <p:txBody>
          <a:bodyPr/>
          <a:lstStyle/>
          <a:p>
            <a:endParaRPr lang="en-US"/>
          </a:p>
        </p:txBody>
      </p:sp>
      <p:sp>
        <p:nvSpPr>
          <p:cNvPr id="14" name="Freeform 14"/>
          <p:cNvSpPr/>
          <p:nvPr/>
        </p:nvSpPr>
        <p:spPr>
          <a:xfrm>
            <a:off x="14617603" y="5647624"/>
            <a:ext cx="1570829" cy="1570829"/>
          </a:xfrm>
          <a:custGeom>
            <a:avLst/>
            <a:gdLst/>
            <a:ahLst/>
            <a:cxnLst/>
            <a:rect l="l" t="t" r="r" b="b"/>
            <a:pathLst>
              <a:path w="1570829" h="1570829">
                <a:moveTo>
                  <a:pt x="0" y="0"/>
                </a:moveTo>
                <a:lnTo>
                  <a:pt x="1570828" y="0"/>
                </a:lnTo>
                <a:lnTo>
                  <a:pt x="1570828" y="1570829"/>
                </a:lnTo>
                <a:lnTo>
                  <a:pt x="0" y="1570829"/>
                </a:lnTo>
                <a:lnTo>
                  <a:pt x="0" y="0"/>
                </a:lnTo>
                <a:close/>
              </a:path>
            </a:pathLst>
          </a:custGeom>
          <a:blipFill>
            <a:blip r:embed="rId3"/>
            <a:stretch>
              <a:fillRect/>
            </a:stretch>
          </a:blipFill>
        </p:spPr>
        <p:txBody>
          <a:bodyPr/>
          <a:lstStyle/>
          <a:p>
            <a:endParaRPr lang="en-US"/>
          </a:p>
        </p:txBody>
      </p:sp>
      <p:sp>
        <p:nvSpPr>
          <p:cNvPr id="15" name="AutoShape 15"/>
          <p:cNvSpPr/>
          <p:nvPr/>
        </p:nvSpPr>
        <p:spPr>
          <a:xfrm flipV="1">
            <a:off x="4806809" y="3990157"/>
            <a:ext cx="9810793" cy="896466"/>
          </a:xfrm>
          <a:prstGeom prst="line">
            <a:avLst/>
          </a:prstGeom>
          <a:ln w="38100" cap="flat">
            <a:solidFill>
              <a:srgbClr val="000000"/>
            </a:solidFill>
            <a:prstDash val="solid"/>
            <a:headEnd type="none" w="sm" len="sm"/>
            <a:tailEnd type="triangle" w="lg" len="med"/>
          </a:ln>
        </p:spPr>
        <p:txBody>
          <a:bodyPr/>
          <a:lstStyle/>
          <a:p>
            <a:endParaRPr lang="en-US"/>
          </a:p>
        </p:txBody>
      </p:sp>
      <p:sp>
        <p:nvSpPr>
          <p:cNvPr id="16" name="AutoShape 16"/>
          <p:cNvSpPr/>
          <p:nvPr/>
        </p:nvSpPr>
        <p:spPr>
          <a:xfrm>
            <a:off x="4806809" y="4886623"/>
            <a:ext cx="9810793" cy="1546416"/>
          </a:xfrm>
          <a:prstGeom prst="line">
            <a:avLst/>
          </a:prstGeom>
          <a:ln w="38100" cap="flat">
            <a:solidFill>
              <a:srgbClr val="000000"/>
            </a:solidFill>
            <a:prstDash val="solid"/>
            <a:headEnd type="none" w="sm" len="sm"/>
            <a:tailEnd type="triangle" w="lg" len="med"/>
          </a:ln>
        </p:spPr>
        <p:txBody>
          <a:bodyPr/>
          <a:lstStyle/>
          <a:p>
            <a:endParaRPr lang="en-US"/>
          </a:p>
        </p:txBody>
      </p:sp>
      <p:sp>
        <p:nvSpPr>
          <p:cNvPr id="17" name="Freeform 17"/>
          <p:cNvSpPr/>
          <p:nvPr/>
        </p:nvSpPr>
        <p:spPr>
          <a:xfrm rot="-81549">
            <a:off x="16056290" y="3714123"/>
            <a:ext cx="511337" cy="490883"/>
          </a:xfrm>
          <a:custGeom>
            <a:avLst/>
            <a:gdLst/>
            <a:ahLst/>
            <a:cxnLst/>
            <a:rect l="l" t="t" r="r" b="b"/>
            <a:pathLst>
              <a:path w="511337" h="490883">
                <a:moveTo>
                  <a:pt x="0" y="0"/>
                </a:moveTo>
                <a:lnTo>
                  <a:pt x="511337" y="0"/>
                </a:lnTo>
                <a:lnTo>
                  <a:pt x="511337" y="490884"/>
                </a:lnTo>
                <a:lnTo>
                  <a:pt x="0" y="49088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8" name="TextBox 18"/>
          <p:cNvSpPr txBox="1"/>
          <p:nvPr/>
        </p:nvSpPr>
        <p:spPr>
          <a:xfrm>
            <a:off x="-775978" y="163797"/>
            <a:ext cx="6811851" cy="1095375"/>
          </a:xfrm>
          <a:prstGeom prst="rect">
            <a:avLst/>
          </a:prstGeom>
        </p:spPr>
        <p:txBody>
          <a:bodyPr lIns="0" tIns="0" rIns="0" bIns="0" rtlCol="0" anchor="t">
            <a:spAutoFit/>
          </a:bodyPr>
          <a:lstStyle/>
          <a:p>
            <a:pPr marL="0" lvl="0" indent="0" algn="ctr">
              <a:lnSpc>
                <a:spcPts val="7200"/>
              </a:lnSpc>
              <a:spcBef>
                <a:spcPct val="0"/>
              </a:spcBef>
            </a:pPr>
            <a:r>
              <a:rPr lang="en-US" sz="6000">
                <a:solidFill>
                  <a:srgbClr val="2B2B2B"/>
                </a:solidFill>
                <a:latin typeface="Agrandir"/>
              </a:rPr>
              <a:t>3.2 Scalability</a:t>
            </a:r>
          </a:p>
        </p:txBody>
      </p:sp>
      <p:sp>
        <p:nvSpPr>
          <p:cNvPr id="19" name="TextBox 19"/>
          <p:cNvSpPr txBox="1"/>
          <p:nvPr/>
        </p:nvSpPr>
        <p:spPr>
          <a:xfrm>
            <a:off x="10868652" y="8383110"/>
            <a:ext cx="6618430" cy="701675"/>
          </a:xfrm>
          <a:prstGeom prst="rect">
            <a:avLst/>
          </a:prstGeom>
        </p:spPr>
        <p:txBody>
          <a:bodyPr lIns="0" tIns="0" rIns="0" bIns="0" rtlCol="0" anchor="t">
            <a:spAutoFit/>
          </a:bodyPr>
          <a:lstStyle/>
          <a:p>
            <a:pPr marL="0" lvl="0" indent="0" algn="ctr">
              <a:lnSpc>
                <a:spcPts val="4900"/>
              </a:lnSpc>
            </a:pPr>
            <a:r>
              <a:rPr lang="en-US" sz="3500">
                <a:solidFill>
                  <a:srgbClr val="2B2B2B"/>
                </a:solidFill>
                <a:latin typeface="Agrandir Bold"/>
              </a:rPr>
              <a:t>Cluster (Master - Master)</a:t>
            </a:r>
          </a:p>
        </p:txBody>
      </p:sp>
      <p:sp>
        <p:nvSpPr>
          <p:cNvPr id="20" name="TextBox 20"/>
          <p:cNvSpPr txBox="1"/>
          <p:nvPr/>
        </p:nvSpPr>
        <p:spPr>
          <a:xfrm>
            <a:off x="2506416" y="5759929"/>
            <a:ext cx="3641070" cy="675640"/>
          </a:xfrm>
          <a:prstGeom prst="rect">
            <a:avLst/>
          </a:prstGeom>
        </p:spPr>
        <p:txBody>
          <a:bodyPr lIns="0" tIns="0" rIns="0" bIns="0" rtlCol="0" anchor="t">
            <a:spAutoFit/>
          </a:bodyPr>
          <a:lstStyle/>
          <a:p>
            <a:pPr marL="0" lvl="0" indent="0" algn="ctr">
              <a:lnSpc>
                <a:spcPts val="4759"/>
              </a:lnSpc>
            </a:pPr>
            <a:r>
              <a:rPr lang="en-US" sz="3399">
                <a:solidFill>
                  <a:srgbClr val="2B2B2B"/>
                </a:solidFill>
                <a:latin typeface="Agrandir Bold"/>
              </a:rPr>
              <a:t>Cluster Control</a:t>
            </a:r>
          </a:p>
        </p:txBody>
      </p:sp>
      <p:sp>
        <p:nvSpPr>
          <p:cNvPr id="21" name="TextBox 21"/>
          <p:cNvSpPr txBox="1"/>
          <p:nvPr/>
        </p:nvSpPr>
        <p:spPr>
          <a:xfrm>
            <a:off x="12163607" y="526535"/>
            <a:ext cx="3620272" cy="689121"/>
          </a:xfrm>
          <a:prstGeom prst="rect">
            <a:avLst/>
          </a:prstGeom>
        </p:spPr>
        <p:txBody>
          <a:bodyPr lIns="0" tIns="0" rIns="0" bIns="0" rtlCol="0" anchor="t">
            <a:spAutoFit/>
          </a:bodyPr>
          <a:lstStyle/>
          <a:p>
            <a:pPr marL="0" lvl="0" indent="0" algn="ctr">
              <a:lnSpc>
                <a:spcPts val="4872"/>
              </a:lnSpc>
            </a:pPr>
            <a:r>
              <a:rPr lang="en-US" sz="3480">
                <a:solidFill>
                  <a:srgbClr val="2B2B2B"/>
                </a:solidFill>
                <a:latin typeface="Agrandir"/>
              </a:rPr>
              <a:t>Replication</a:t>
            </a:r>
          </a:p>
        </p:txBody>
      </p:sp>
      <p:sp>
        <p:nvSpPr>
          <p:cNvPr id="22" name="Freeform 22"/>
          <p:cNvSpPr/>
          <p:nvPr/>
        </p:nvSpPr>
        <p:spPr>
          <a:xfrm>
            <a:off x="16085802" y="6221824"/>
            <a:ext cx="487575" cy="468072"/>
          </a:xfrm>
          <a:custGeom>
            <a:avLst/>
            <a:gdLst/>
            <a:ahLst/>
            <a:cxnLst/>
            <a:rect l="l" t="t" r="r" b="b"/>
            <a:pathLst>
              <a:path w="487575" h="468072">
                <a:moveTo>
                  <a:pt x="0" y="0"/>
                </a:moveTo>
                <a:lnTo>
                  <a:pt x="487575" y="0"/>
                </a:lnTo>
                <a:lnTo>
                  <a:pt x="487575" y="468072"/>
                </a:lnTo>
                <a:lnTo>
                  <a:pt x="0" y="46807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23" name="TextBox 23"/>
          <p:cNvSpPr txBox="1"/>
          <p:nvPr/>
        </p:nvSpPr>
        <p:spPr>
          <a:xfrm>
            <a:off x="0" y="1487772"/>
            <a:ext cx="9299595" cy="2801461"/>
          </a:xfrm>
          <a:prstGeom prst="rect">
            <a:avLst/>
          </a:prstGeom>
        </p:spPr>
        <p:txBody>
          <a:bodyPr lIns="0" tIns="0" rIns="0" bIns="0" rtlCol="0" anchor="t">
            <a:spAutoFit/>
          </a:bodyPr>
          <a:lstStyle/>
          <a:p>
            <a:pPr marL="557297" lvl="1" indent="-278649" algn="just">
              <a:lnSpc>
                <a:spcPts val="3613"/>
              </a:lnSpc>
              <a:buFont typeface="Arial"/>
              <a:buChar char="•"/>
            </a:pPr>
            <a:r>
              <a:rPr lang="en-US" sz="2581">
                <a:solidFill>
                  <a:srgbClr val="004AAD"/>
                </a:solidFill>
                <a:latin typeface="Agrandir"/>
              </a:rPr>
              <a:t>Khả năng mở rộng theo chiều ngang (thêm các node mới) =&gt; để tăng dung lượng và khả năng xử lý.</a:t>
            </a:r>
          </a:p>
          <a:p>
            <a:pPr marL="557297" lvl="1" indent="-278649" algn="just">
              <a:lnSpc>
                <a:spcPts val="3613"/>
              </a:lnSpc>
              <a:buFont typeface="Arial"/>
              <a:buChar char="•"/>
            </a:pPr>
            <a:r>
              <a:rPr lang="en-US" sz="2581">
                <a:solidFill>
                  <a:srgbClr val="004AAD"/>
                </a:solidFill>
                <a:latin typeface="Agrandir"/>
              </a:rPr>
              <a:t>Khi thêm node, hệ thống có khả năng tự động điều chỉnh việc phân chia dữ liệu để tận dụng tối đa tài nguyên mới.</a:t>
            </a:r>
          </a:p>
          <a:p>
            <a:pPr algn="just">
              <a:lnSpc>
                <a:spcPts val="3613"/>
              </a:lnSpc>
            </a:pPr>
            <a:endParaRPr lang="en-US" sz="2581">
              <a:solidFill>
                <a:srgbClr val="004AAD"/>
              </a:solidFill>
              <a:latin typeface="Agrandir"/>
            </a:endParaRPr>
          </a:p>
          <a:p>
            <a:pPr algn="just">
              <a:lnSpc>
                <a:spcPts val="3613"/>
              </a:lnSpc>
              <a:spcBef>
                <a:spcPct val="0"/>
              </a:spcBef>
            </a:pPr>
            <a:endParaRPr lang="en-US" sz="2581">
              <a:solidFill>
                <a:srgbClr val="004AAD"/>
              </a:solidFill>
              <a:latin typeface="Agrandir"/>
            </a:endParaRPr>
          </a:p>
        </p:txBody>
      </p:sp>
      <p:sp>
        <p:nvSpPr>
          <p:cNvPr id="24" name="Freeform 24"/>
          <p:cNvSpPr/>
          <p:nvPr/>
        </p:nvSpPr>
        <p:spPr>
          <a:xfrm rot="2138709" flipH="1" flipV="1">
            <a:off x="13786892" y="2356770"/>
            <a:ext cx="1955445" cy="842619"/>
          </a:xfrm>
          <a:custGeom>
            <a:avLst/>
            <a:gdLst/>
            <a:ahLst/>
            <a:cxnLst/>
            <a:rect l="l" t="t" r="r" b="b"/>
            <a:pathLst>
              <a:path w="1955445" h="842619">
                <a:moveTo>
                  <a:pt x="1955445" y="842619"/>
                </a:moveTo>
                <a:lnTo>
                  <a:pt x="0" y="842619"/>
                </a:lnTo>
                <a:lnTo>
                  <a:pt x="0" y="0"/>
                </a:lnTo>
                <a:lnTo>
                  <a:pt x="1955445" y="0"/>
                </a:lnTo>
                <a:lnTo>
                  <a:pt x="1955445" y="842619"/>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25" name="Freeform 25"/>
          <p:cNvSpPr/>
          <p:nvPr/>
        </p:nvSpPr>
        <p:spPr>
          <a:xfrm rot="-2282253" flipH="1">
            <a:off x="13776493" y="7345807"/>
            <a:ext cx="1955445" cy="842619"/>
          </a:xfrm>
          <a:custGeom>
            <a:avLst/>
            <a:gdLst/>
            <a:ahLst/>
            <a:cxnLst/>
            <a:rect l="l" t="t" r="r" b="b"/>
            <a:pathLst>
              <a:path w="1955445" h="842619">
                <a:moveTo>
                  <a:pt x="1955445" y="0"/>
                </a:moveTo>
                <a:lnTo>
                  <a:pt x="0" y="0"/>
                </a:lnTo>
                <a:lnTo>
                  <a:pt x="0" y="842619"/>
                </a:lnTo>
                <a:lnTo>
                  <a:pt x="1955445" y="842619"/>
                </a:lnTo>
                <a:lnTo>
                  <a:pt x="1955445"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26" name="TextBox 26"/>
          <p:cNvSpPr txBox="1"/>
          <p:nvPr/>
        </p:nvSpPr>
        <p:spPr>
          <a:xfrm rot="-349643">
            <a:off x="8507048" y="3890281"/>
            <a:ext cx="2859932" cy="498474"/>
          </a:xfrm>
          <a:prstGeom prst="rect">
            <a:avLst/>
          </a:prstGeom>
        </p:spPr>
        <p:txBody>
          <a:bodyPr lIns="0" tIns="0" rIns="0" bIns="0" rtlCol="0" anchor="t">
            <a:spAutoFit/>
          </a:bodyPr>
          <a:lstStyle/>
          <a:p>
            <a:pPr algn="ctr">
              <a:lnSpc>
                <a:spcPts val="3500"/>
              </a:lnSpc>
            </a:pPr>
            <a:r>
              <a:rPr lang="en-US" sz="2500">
                <a:solidFill>
                  <a:srgbClr val="2B2B2B"/>
                </a:solidFill>
                <a:latin typeface="Agrandir"/>
              </a:rPr>
              <a:t>Set up &amp; start</a:t>
            </a:r>
          </a:p>
        </p:txBody>
      </p:sp>
      <p:sp>
        <p:nvSpPr>
          <p:cNvPr id="27" name="TextBox 27"/>
          <p:cNvSpPr txBox="1"/>
          <p:nvPr/>
        </p:nvSpPr>
        <p:spPr>
          <a:xfrm rot="556755">
            <a:off x="8698805" y="5174614"/>
            <a:ext cx="2859932" cy="498474"/>
          </a:xfrm>
          <a:prstGeom prst="rect">
            <a:avLst/>
          </a:prstGeom>
        </p:spPr>
        <p:txBody>
          <a:bodyPr lIns="0" tIns="0" rIns="0" bIns="0" rtlCol="0" anchor="t">
            <a:spAutoFit/>
          </a:bodyPr>
          <a:lstStyle/>
          <a:p>
            <a:pPr algn="ctr">
              <a:lnSpc>
                <a:spcPts val="3500"/>
              </a:lnSpc>
            </a:pPr>
            <a:r>
              <a:rPr lang="en-US" sz="2500">
                <a:solidFill>
                  <a:srgbClr val="2B2B2B"/>
                </a:solidFill>
                <a:latin typeface="Agrandir"/>
              </a:rPr>
              <a:t>Set up &amp; start</a:t>
            </a:r>
          </a:p>
        </p:txBody>
      </p:sp>
      <p:sp>
        <p:nvSpPr>
          <p:cNvPr id="28" name="TextBox 28"/>
          <p:cNvSpPr txBox="1"/>
          <p:nvPr/>
        </p:nvSpPr>
        <p:spPr>
          <a:xfrm>
            <a:off x="12555162" y="1687350"/>
            <a:ext cx="4124882" cy="498474"/>
          </a:xfrm>
          <a:prstGeom prst="rect">
            <a:avLst/>
          </a:prstGeom>
        </p:spPr>
        <p:txBody>
          <a:bodyPr lIns="0" tIns="0" rIns="0" bIns="0" rtlCol="0" anchor="t">
            <a:spAutoFit/>
          </a:bodyPr>
          <a:lstStyle/>
          <a:p>
            <a:pPr algn="ctr">
              <a:lnSpc>
                <a:spcPts val="3500"/>
              </a:lnSpc>
            </a:pPr>
            <a:r>
              <a:rPr lang="en-US" sz="2500">
                <a:solidFill>
                  <a:srgbClr val="2B2B2B"/>
                </a:solidFill>
                <a:latin typeface="Agrandir"/>
              </a:rPr>
              <a:t>Connect, synchronized</a:t>
            </a:r>
          </a:p>
        </p:txBody>
      </p:sp>
      <p:sp>
        <p:nvSpPr>
          <p:cNvPr id="29" name="TextBox 29"/>
          <p:cNvSpPr txBox="1"/>
          <p:nvPr/>
        </p:nvSpPr>
        <p:spPr>
          <a:xfrm>
            <a:off x="1622735" y="6576165"/>
            <a:ext cx="5408434" cy="936624"/>
          </a:xfrm>
          <a:prstGeom prst="rect">
            <a:avLst/>
          </a:prstGeom>
        </p:spPr>
        <p:txBody>
          <a:bodyPr lIns="0" tIns="0" rIns="0" bIns="0" rtlCol="0" anchor="t">
            <a:spAutoFit/>
          </a:bodyPr>
          <a:lstStyle/>
          <a:p>
            <a:pPr algn="ctr">
              <a:lnSpc>
                <a:spcPts val="3500"/>
              </a:lnSpc>
            </a:pPr>
            <a:r>
              <a:rPr lang="en-US" sz="2500">
                <a:solidFill>
                  <a:srgbClr val="2B2B2B"/>
                </a:solidFill>
                <a:latin typeface="Agrandir"/>
              </a:rPr>
              <a:t>Update metadata</a:t>
            </a:r>
          </a:p>
          <a:p>
            <a:pPr algn="ctr">
              <a:lnSpc>
                <a:spcPts val="3500"/>
              </a:lnSpc>
            </a:pPr>
            <a:r>
              <a:rPr lang="en-US" sz="2500">
                <a:solidFill>
                  <a:srgbClr val="2B2B2B"/>
                </a:solidFill>
                <a:latin typeface="Agrandir"/>
              </a:rPr>
              <a:t>Announce state for administrator</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CF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50000"/>
          </a:blip>
          <a:srcRect/>
          <a:stretch>
            <a:fillRect/>
          </a:stretch>
        </p:blipFill>
        <p:spPr>
          <a:xfrm>
            <a:off x="8528737" y="-535205"/>
            <a:ext cx="11467938" cy="2012681"/>
          </a:xfrm>
          <a:prstGeom prst="rect">
            <a:avLst/>
          </a:prstGeom>
        </p:spPr>
      </p:pic>
      <p:sp>
        <p:nvSpPr>
          <p:cNvPr id="3" name="TextBox 3"/>
          <p:cNvSpPr txBox="1"/>
          <p:nvPr/>
        </p:nvSpPr>
        <p:spPr>
          <a:xfrm>
            <a:off x="275162" y="247111"/>
            <a:ext cx="4534787" cy="1095375"/>
          </a:xfrm>
          <a:prstGeom prst="rect">
            <a:avLst/>
          </a:prstGeom>
        </p:spPr>
        <p:txBody>
          <a:bodyPr lIns="0" tIns="0" rIns="0" bIns="0" rtlCol="0" anchor="t">
            <a:spAutoFit/>
          </a:bodyPr>
          <a:lstStyle/>
          <a:p>
            <a:pPr marL="0" lvl="0" indent="0" algn="ctr">
              <a:lnSpc>
                <a:spcPts val="7200"/>
              </a:lnSpc>
              <a:spcBef>
                <a:spcPct val="0"/>
              </a:spcBef>
            </a:pPr>
            <a:r>
              <a:rPr lang="en-US" sz="6000">
                <a:solidFill>
                  <a:srgbClr val="2B2B2B"/>
                </a:solidFill>
                <a:latin typeface="Agrandir"/>
              </a:rPr>
              <a:t>3.3 Security</a:t>
            </a:r>
          </a:p>
        </p:txBody>
      </p:sp>
      <p:pic>
        <p:nvPicPr>
          <p:cNvPr id="4" name="Picture 4"/>
          <p:cNvPicPr>
            <a:picLocks noChangeAspect="1"/>
          </p:cNvPicPr>
          <p:nvPr/>
        </p:nvPicPr>
        <p:blipFill>
          <a:blip r:embed="rId3">
            <a:alphaModFix amt="25000"/>
          </a:blip>
          <a:srcRect/>
          <a:stretch>
            <a:fillRect/>
          </a:stretch>
        </p:blipFill>
        <p:spPr>
          <a:xfrm flipH="1">
            <a:off x="-1665041" y="8765903"/>
            <a:ext cx="10522933" cy="2420275"/>
          </a:xfrm>
          <a:prstGeom prst="rect">
            <a:avLst/>
          </a:prstGeom>
        </p:spPr>
      </p:pic>
      <p:sp>
        <p:nvSpPr>
          <p:cNvPr id="5" name="Freeform 5"/>
          <p:cNvSpPr/>
          <p:nvPr/>
        </p:nvSpPr>
        <p:spPr>
          <a:xfrm>
            <a:off x="3093605" y="3669922"/>
            <a:ext cx="1486049" cy="1486049"/>
          </a:xfrm>
          <a:custGeom>
            <a:avLst/>
            <a:gdLst/>
            <a:ahLst/>
            <a:cxnLst/>
            <a:rect l="l" t="t" r="r" b="b"/>
            <a:pathLst>
              <a:path w="1486049" h="1486049">
                <a:moveTo>
                  <a:pt x="0" y="0"/>
                </a:moveTo>
                <a:lnTo>
                  <a:pt x="1486049" y="0"/>
                </a:lnTo>
                <a:lnTo>
                  <a:pt x="1486049" y="1486048"/>
                </a:lnTo>
                <a:lnTo>
                  <a:pt x="0" y="1486048"/>
                </a:lnTo>
                <a:lnTo>
                  <a:pt x="0" y="0"/>
                </a:lnTo>
                <a:close/>
              </a:path>
            </a:pathLst>
          </a:custGeom>
          <a:blipFill>
            <a:blip r:embed="rId4"/>
            <a:stretch>
              <a:fillRect/>
            </a:stretch>
          </a:blipFill>
        </p:spPr>
        <p:txBody>
          <a:bodyPr/>
          <a:lstStyle/>
          <a:p>
            <a:endParaRPr lang="en-US"/>
          </a:p>
        </p:txBody>
      </p:sp>
      <p:sp>
        <p:nvSpPr>
          <p:cNvPr id="6" name="Freeform 6"/>
          <p:cNvSpPr/>
          <p:nvPr/>
        </p:nvSpPr>
        <p:spPr>
          <a:xfrm>
            <a:off x="400857" y="6765037"/>
            <a:ext cx="1725785" cy="1725785"/>
          </a:xfrm>
          <a:custGeom>
            <a:avLst/>
            <a:gdLst/>
            <a:ahLst/>
            <a:cxnLst/>
            <a:rect l="l" t="t" r="r" b="b"/>
            <a:pathLst>
              <a:path w="1725785" h="1725785">
                <a:moveTo>
                  <a:pt x="0" y="0"/>
                </a:moveTo>
                <a:lnTo>
                  <a:pt x="1725785" y="0"/>
                </a:lnTo>
                <a:lnTo>
                  <a:pt x="1725785" y="1725785"/>
                </a:lnTo>
                <a:lnTo>
                  <a:pt x="0" y="1725785"/>
                </a:lnTo>
                <a:lnTo>
                  <a:pt x="0" y="0"/>
                </a:lnTo>
                <a:close/>
              </a:path>
            </a:pathLst>
          </a:custGeom>
          <a:blipFill>
            <a:blip r:embed="rId5"/>
            <a:stretch>
              <a:fillRect/>
            </a:stretch>
          </a:blipFill>
        </p:spPr>
        <p:txBody>
          <a:bodyPr/>
          <a:lstStyle/>
          <a:p>
            <a:endParaRPr lang="en-US"/>
          </a:p>
        </p:txBody>
      </p:sp>
      <p:sp>
        <p:nvSpPr>
          <p:cNvPr id="7" name="Freeform 7"/>
          <p:cNvSpPr/>
          <p:nvPr/>
        </p:nvSpPr>
        <p:spPr>
          <a:xfrm rot="-5400000">
            <a:off x="7863558" y="3747768"/>
            <a:ext cx="1330356" cy="1330356"/>
          </a:xfrm>
          <a:custGeom>
            <a:avLst/>
            <a:gdLst/>
            <a:ahLst/>
            <a:cxnLst/>
            <a:rect l="l" t="t" r="r" b="b"/>
            <a:pathLst>
              <a:path w="1330356" h="1330356">
                <a:moveTo>
                  <a:pt x="0" y="0"/>
                </a:moveTo>
                <a:lnTo>
                  <a:pt x="1330357" y="0"/>
                </a:lnTo>
                <a:lnTo>
                  <a:pt x="1330357" y="1330356"/>
                </a:lnTo>
                <a:lnTo>
                  <a:pt x="0" y="1330356"/>
                </a:lnTo>
                <a:lnTo>
                  <a:pt x="0" y="0"/>
                </a:lnTo>
                <a:close/>
              </a:path>
            </a:pathLst>
          </a:custGeom>
          <a:blipFill>
            <a:blip r:embed="rId6"/>
            <a:stretch>
              <a:fillRect/>
            </a:stretch>
          </a:blipFill>
        </p:spPr>
        <p:txBody>
          <a:bodyPr/>
          <a:lstStyle/>
          <a:p>
            <a:endParaRPr lang="en-US"/>
          </a:p>
        </p:txBody>
      </p:sp>
      <p:sp>
        <p:nvSpPr>
          <p:cNvPr id="8" name="Freeform 8"/>
          <p:cNvSpPr/>
          <p:nvPr/>
        </p:nvSpPr>
        <p:spPr>
          <a:xfrm>
            <a:off x="14249628" y="1858476"/>
            <a:ext cx="1570829" cy="1570829"/>
          </a:xfrm>
          <a:custGeom>
            <a:avLst/>
            <a:gdLst/>
            <a:ahLst/>
            <a:cxnLst/>
            <a:rect l="l" t="t" r="r" b="b"/>
            <a:pathLst>
              <a:path w="1570829" h="1570829">
                <a:moveTo>
                  <a:pt x="0" y="0"/>
                </a:moveTo>
                <a:lnTo>
                  <a:pt x="1570829" y="0"/>
                </a:lnTo>
                <a:lnTo>
                  <a:pt x="1570829" y="1570829"/>
                </a:lnTo>
                <a:lnTo>
                  <a:pt x="0" y="1570829"/>
                </a:lnTo>
                <a:lnTo>
                  <a:pt x="0" y="0"/>
                </a:lnTo>
                <a:close/>
              </a:path>
            </a:pathLst>
          </a:custGeom>
          <a:blipFill>
            <a:blip r:embed="rId7"/>
            <a:stretch>
              <a:fillRect/>
            </a:stretch>
          </a:blipFill>
        </p:spPr>
        <p:txBody>
          <a:bodyPr/>
          <a:lstStyle/>
          <a:p>
            <a:endParaRPr lang="en-US"/>
          </a:p>
        </p:txBody>
      </p:sp>
      <p:sp>
        <p:nvSpPr>
          <p:cNvPr id="9" name="Freeform 9"/>
          <p:cNvSpPr/>
          <p:nvPr/>
        </p:nvSpPr>
        <p:spPr>
          <a:xfrm>
            <a:off x="14260115" y="3747768"/>
            <a:ext cx="1570829" cy="1570829"/>
          </a:xfrm>
          <a:custGeom>
            <a:avLst/>
            <a:gdLst/>
            <a:ahLst/>
            <a:cxnLst/>
            <a:rect l="l" t="t" r="r" b="b"/>
            <a:pathLst>
              <a:path w="1570829" h="1570829">
                <a:moveTo>
                  <a:pt x="0" y="0"/>
                </a:moveTo>
                <a:lnTo>
                  <a:pt x="1570828" y="0"/>
                </a:lnTo>
                <a:lnTo>
                  <a:pt x="1570828" y="1570829"/>
                </a:lnTo>
                <a:lnTo>
                  <a:pt x="0" y="1570829"/>
                </a:lnTo>
                <a:lnTo>
                  <a:pt x="0" y="0"/>
                </a:lnTo>
                <a:close/>
              </a:path>
            </a:pathLst>
          </a:custGeom>
          <a:blipFill>
            <a:blip r:embed="rId7"/>
            <a:stretch>
              <a:fillRect/>
            </a:stretch>
          </a:blipFill>
        </p:spPr>
        <p:txBody>
          <a:bodyPr/>
          <a:lstStyle/>
          <a:p>
            <a:endParaRPr lang="en-US"/>
          </a:p>
        </p:txBody>
      </p:sp>
      <p:sp>
        <p:nvSpPr>
          <p:cNvPr id="10" name="Freeform 10"/>
          <p:cNvSpPr/>
          <p:nvPr/>
        </p:nvSpPr>
        <p:spPr>
          <a:xfrm>
            <a:off x="14249628" y="5460620"/>
            <a:ext cx="1570829" cy="1570829"/>
          </a:xfrm>
          <a:custGeom>
            <a:avLst/>
            <a:gdLst/>
            <a:ahLst/>
            <a:cxnLst/>
            <a:rect l="l" t="t" r="r" b="b"/>
            <a:pathLst>
              <a:path w="1570829" h="1570829">
                <a:moveTo>
                  <a:pt x="0" y="0"/>
                </a:moveTo>
                <a:lnTo>
                  <a:pt x="1570829" y="0"/>
                </a:lnTo>
                <a:lnTo>
                  <a:pt x="1570829" y="1570829"/>
                </a:lnTo>
                <a:lnTo>
                  <a:pt x="0" y="1570829"/>
                </a:lnTo>
                <a:lnTo>
                  <a:pt x="0" y="0"/>
                </a:lnTo>
                <a:close/>
              </a:path>
            </a:pathLst>
          </a:custGeom>
          <a:blipFill>
            <a:blip r:embed="rId7"/>
            <a:stretch>
              <a:fillRect/>
            </a:stretch>
          </a:blipFill>
        </p:spPr>
        <p:txBody>
          <a:bodyPr/>
          <a:lstStyle/>
          <a:p>
            <a:endParaRPr lang="en-US"/>
          </a:p>
        </p:txBody>
      </p:sp>
      <p:grpSp>
        <p:nvGrpSpPr>
          <p:cNvPr id="11" name="Group 11"/>
          <p:cNvGrpSpPr/>
          <p:nvPr/>
        </p:nvGrpSpPr>
        <p:grpSpPr>
          <a:xfrm>
            <a:off x="13652764" y="957262"/>
            <a:ext cx="2785530" cy="6670667"/>
            <a:chOff x="0" y="0"/>
            <a:chExt cx="733637" cy="1756884"/>
          </a:xfrm>
        </p:grpSpPr>
        <p:sp>
          <p:nvSpPr>
            <p:cNvPr id="12" name="Freeform 12"/>
            <p:cNvSpPr/>
            <p:nvPr/>
          </p:nvSpPr>
          <p:spPr>
            <a:xfrm>
              <a:off x="0" y="0"/>
              <a:ext cx="733637" cy="1756884"/>
            </a:xfrm>
            <a:custGeom>
              <a:avLst/>
              <a:gdLst/>
              <a:ahLst/>
              <a:cxnLst/>
              <a:rect l="l" t="t" r="r" b="b"/>
              <a:pathLst>
                <a:path w="733637" h="1756884">
                  <a:moveTo>
                    <a:pt x="141746" y="0"/>
                  </a:moveTo>
                  <a:lnTo>
                    <a:pt x="591891" y="0"/>
                  </a:lnTo>
                  <a:cubicBezTo>
                    <a:pt x="670176" y="0"/>
                    <a:pt x="733637" y="63462"/>
                    <a:pt x="733637" y="141746"/>
                  </a:cubicBezTo>
                  <a:lnTo>
                    <a:pt x="733637" y="1615138"/>
                  </a:lnTo>
                  <a:cubicBezTo>
                    <a:pt x="733637" y="1693422"/>
                    <a:pt x="670176" y="1756884"/>
                    <a:pt x="591891" y="1756884"/>
                  </a:cubicBezTo>
                  <a:lnTo>
                    <a:pt x="141746" y="1756884"/>
                  </a:lnTo>
                  <a:cubicBezTo>
                    <a:pt x="104153" y="1756884"/>
                    <a:pt x="68099" y="1741950"/>
                    <a:pt x="41516" y="1715367"/>
                  </a:cubicBezTo>
                  <a:cubicBezTo>
                    <a:pt x="14934" y="1688785"/>
                    <a:pt x="0" y="1652731"/>
                    <a:pt x="0" y="1615138"/>
                  </a:cubicBezTo>
                  <a:lnTo>
                    <a:pt x="0" y="141746"/>
                  </a:lnTo>
                  <a:cubicBezTo>
                    <a:pt x="0" y="63462"/>
                    <a:pt x="63462" y="0"/>
                    <a:pt x="141746" y="0"/>
                  </a:cubicBezTo>
                  <a:close/>
                </a:path>
              </a:pathLst>
            </a:custGeom>
            <a:solidFill>
              <a:srgbClr val="D9D9D9">
                <a:alpha val="45882"/>
              </a:srgbClr>
            </a:solidFill>
          </p:spPr>
          <p:txBody>
            <a:bodyPr/>
            <a:lstStyle/>
            <a:p>
              <a:endParaRPr lang="en-US"/>
            </a:p>
          </p:txBody>
        </p:sp>
        <p:sp>
          <p:nvSpPr>
            <p:cNvPr id="13" name="TextBox 13"/>
            <p:cNvSpPr txBox="1"/>
            <p:nvPr/>
          </p:nvSpPr>
          <p:spPr>
            <a:xfrm>
              <a:off x="0" y="-104775"/>
              <a:ext cx="733637" cy="1861659"/>
            </a:xfrm>
            <a:prstGeom prst="rect">
              <a:avLst/>
            </a:prstGeom>
          </p:spPr>
          <p:txBody>
            <a:bodyPr lIns="50800" tIns="50800" rIns="50800" bIns="50800" rtlCol="0" anchor="ctr"/>
            <a:lstStyle/>
            <a:p>
              <a:pPr algn="ctr">
                <a:lnSpc>
                  <a:spcPts val="3080"/>
                </a:lnSpc>
              </a:pPr>
              <a:endParaRPr/>
            </a:p>
          </p:txBody>
        </p:sp>
      </p:grpSp>
      <p:sp>
        <p:nvSpPr>
          <p:cNvPr id="14" name="AutoShape 14"/>
          <p:cNvSpPr/>
          <p:nvPr/>
        </p:nvSpPr>
        <p:spPr>
          <a:xfrm flipV="1">
            <a:off x="2126642" y="5155970"/>
            <a:ext cx="1709988" cy="2971372"/>
          </a:xfrm>
          <a:prstGeom prst="line">
            <a:avLst/>
          </a:prstGeom>
          <a:ln w="38100" cap="flat">
            <a:solidFill>
              <a:srgbClr val="000000"/>
            </a:solidFill>
            <a:prstDash val="solid"/>
            <a:headEnd type="none" w="sm" len="sm"/>
            <a:tailEnd type="arrow" w="med" len="sm"/>
          </a:ln>
        </p:spPr>
        <p:txBody>
          <a:bodyPr/>
          <a:lstStyle/>
          <a:p>
            <a:endParaRPr lang="en-US"/>
          </a:p>
        </p:txBody>
      </p:sp>
      <p:sp>
        <p:nvSpPr>
          <p:cNvPr id="15" name="AutoShape 15"/>
          <p:cNvSpPr/>
          <p:nvPr/>
        </p:nvSpPr>
        <p:spPr>
          <a:xfrm>
            <a:off x="4579654" y="4412946"/>
            <a:ext cx="3283905" cy="0"/>
          </a:xfrm>
          <a:prstGeom prst="line">
            <a:avLst/>
          </a:prstGeom>
          <a:ln w="38100" cap="flat">
            <a:solidFill>
              <a:srgbClr val="000000"/>
            </a:solidFill>
            <a:prstDash val="solid"/>
            <a:headEnd type="none" w="sm" len="sm"/>
            <a:tailEnd type="arrow" w="med" len="sm"/>
          </a:ln>
        </p:spPr>
        <p:txBody>
          <a:bodyPr/>
          <a:lstStyle/>
          <a:p>
            <a:endParaRPr lang="en-US"/>
          </a:p>
        </p:txBody>
      </p:sp>
      <p:sp>
        <p:nvSpPr>
          <p:cNvPr id="16" name="TextBox 16"/>
          <p:cNvSpPr txBox="1"/>
          <p:nvPr/>
        </p:nvSpPr>
        <p:spPr>
          <a:xfrm>
            <a:off x="6666611" y="2594690"/>
            <a:ext cx="3641070" cy="675640"/>
          </a:xfrm>
          <a:prstGeom prst="rect">
            <a:avLst/>
          </a:prstGeom>
        </p:spPr>
        <p:txBody>
          <a:bodyPr lIns="0" tIns="0" rIns="0" bIns="0" rtlCol="0" anchor="t">
            <a:spAutoFit/>
          </a:bodyPr>
          <a:lstStyle/>
          <a:p>
            <a:pPr marL="0" lvl="0" indent="0" algn="ctr">
              <a:lnSpc>
                <a:spcPts val="4759"/>
              </a:lnSpc>
            </a:pPr>
            <a:r>
              <a:rPr lang="en-US" sz="3399">
                <a:solidFill>
                  <a:srgbClr val="2B2B2B"/>
                </a:solidFill>
                <a:latin typeface="Agrandir Bold"/>
              </a:rPr>
              <a:t>MySQL Router</a:t>
            </a:r>
          </a:p>
        </p:txBody>
      </p:sp>
      <p:sp>
        <p:nvSpPr>
          <p:cNvPr id="17" name="AutoShape 17"/>
          <p:cNvSpPr/>
          <p:nvPr/>
        </p:nvSpPr>
        <p:spPr>
          <a:xfrm flipH="1">
            <a:off x="1709576" y="4981198"/>
            <a:ext cx="1512859" cy="2109479"/>
          </a:xfrm>
          <a:prstGeom prst="line">
            <a:avLst/>
          </a:prstGeom>
          <a:ln w="38100" cap="flat">
            <a:solidFill>
              <a:srgbClr val="000000"/>
            </a:solidFill>
            <a:prstDash val="solid"/>
            <a:headEnd type="none" w="sm" len="sm"/>
            <a:tailEnd type="arrow" w="med" len="sm"/>
          </a:ln>
        </p:spPr>
        <p:txBody>
          <a:bodyPr/>
          <a:lstStyle/>
          <a:p>
            <a:endParaRPr lang="en-US"/>
          </a:p>
        </p:txBody>
      </p:sp>
      <p:sp>
        <p:nvSpPr>
          <p:cNvPr id="18" name="AutoShape 18"/>
          <p:cNvSpPr/>
          <p:nvPr/>
        </p:nvSpPr>
        <p:spPr>
          <a:xfrm flipH="1">
            <a:off x="4999172" y="4667168"/>
            <a:ext cx="2790798" cy="0"/>
          </a:xfrm>
          <a:prstGeom prst="line">
            <a:avLst/>
          </a:prstGeom>
          <a:ln w="38100" cap="flat">
            <a:solidFill>
              <a:srgbClr val="000000"/>
            </a:solidFill>
            <a:prstDash val="solid"/>
            <a:headEnd type="none" w="sm" len="sm"/>
            <a:tailEnd type="arrow" w="med" len="sm"/>
          </a:ln>
        </p:spPr>
        <p:txBody>
          <a:bodyPr/>
          <a:lstStyle/>
          <a:p>
            <a:endParaRPr lang="en-US"/>
          </a:p>
        </p:txBody>
      </p:sp>
      <p:sp>
        <p:nvSpPr>
          <p:cNvPr id="19" name="AutoShape 19"/>
          <p:cNvSpPr/>
          <p:nvPr/>
        </p:nvSpPr>
        <p:spPr>
          <a:xfrm flipV="1">
            <a:off x="8528737" y="2643891"/>
            <a:ext cx="5720892" cy="1103877"/>
          </a:xfrm>
          <a:prstGeom prst="line">
            <a:avLst/>
          </a:prstGeom>
          <a:ln w="38100" cap="flat">
            <a:solidFill>
              <a:srgbClr val="000000"/>
            </a:solidFill>
            <a:prstDash val="solid"/>
            <a:headEnd type="arrow" w="med" len="sm"/>
            <a:tailEnd type="arrow" w="med" len="sm"/>
          </a:ln>
        </p:spPr>
        <p:txBody>
          <a:bodyPr/>
          <a:lstStyle/>
          <a:p>
            <a:endParaRPr lang="en-US"/>
          </a:p>
        </p:txBody>
      </p:sp>
      <p:sp>
        <p:nvSpPr>
          <p:cNvPr id="20" name="AutoShape 20"/>
          <p:cNvSpPr/>
          <p:nvPr/>
        </p:nvSpPr>
        <p:spPr>
          <a:xfrm>
            <a:off x="9193915" y="4412946"/>
            <a:ext cx="5066200" cy="120236"/>
          </a:xfrm>
          <a:prstGeom prst="line">
            <a:avLst/>
          </a:prstGeom>
          <a:ln w="38100" cap="flat">
            <a:solidFill>
              <a:srgbClr val="000000"/>
            </a:solidFill>
            <a:prstDash val="solid"/>
            <a:headEnd type="arrow" w="med" len="sm"/>
            <a:tailEnd type="arrow" w="med" len="sm"/>
          </a:ln>
        </p:spPr>
        <p:txBody>
          <a:bodyPr/>
          <a:lstStyle/>
          <a:p>
            <a:endParaRPr lang="en-US"/>
          </a:p>
        </p:txBody>
      </p:sp>
      <p:sp>
        <p:nvSpPr>
          <p:cNvPr id="21" name="AutoShape 21"/>
          <p:cNvSpPr/>
          <p:nvPr/>
        </p:nvSpPr>
        <p:spPr>
          <a:xfrm>
            <a:off x="8528737" y="5078124"/>
            <a:ext cx="5720892" cy="1167910"/>
          </a:xfrm>
          <a:prstGeom prst="line">
            <a:avLst/>
          </a:prstGeom>
          <a:ln w="38100" cap="flat">
            <a:solidFill>
              <a:srgbClr val="000000"/>
            </a:solidFill>
            <a:prstDash val="solid"/>
            <a:headEnd type="arrow" w="med" len="sm"/>
            <a:tailEnd type="arrow" w="med" len="sm"/>
          </a:ln>
        </p:spPr>
        <p:txBody>
          <a:bodyPr/>
          <a:lstStyle/>
          <a:p>
            <a:endParaRPr lang="en-US"/>
          </a:p>
        </p:txBody>
      </p:sp>
      <p:sp>
        <p:nvSpPr>
          <p:cNvPr id="22" name="Freeform 22"/>
          <p:cNvSpPr/>
          <p:nvPr/>
        </p:nvSpPr>
        <p:spPr>
          <a:xfrm>
            <a:off x="7087013" y="7190152"/>
            <a:ext cx="1370856" cy="1370856"/>
          </a:xfrm>
          <a:custGeom>
            <a:avLst/>
            <a:gdLst/>
            <a:ahLst/>
            <a:cxnLst/>
            <a:rect l="l" t="t" r="r" b="b"/>
            <a:pathLst>
              <a:path w="1370856" h="1370856">
                <a:moveTo>
                  <a:pt x="0" y="0"/>
                </a:moveTo>
                <a:lnTo>
                  <a:pt x="1370857" y="0"/>
                </a:lnTo>
                <a:lnTo>
                  <a:pt x="1370857" y="1370856"/>
                </a:lnTo>
                <a:lnTo>
                  <a:pt x="0" y="1370856"/>
                </a:lnTo>
                <a:lnTo>
                  <a:pt x="0" y="0"/>
                </a:lnTo>
                <a:close/>
              </a:path>
            </a:pathLst>
          </a:custGeom>
          <a:blipFill>
            <a:blip r:embed="rId8"/>
            <a:stretch>
              <a:fillRect/>
            </a:stretch>
          </a:blipFill>
        </p:spPr>
        <p:txBody>
          <a:bodyPr/>
          <a:lstStyle/>
          <a:p>
            <a:endParaRPr lang="en-US"/>
          </a:p>
        </p:txBody>
      </p:sp>
      <p:sp>
        <p:nvSpPr>
          <p:cNvPr id="23" name="TextBox 23"/>
          <p:cNvSpPr txBox="1"/>
          <p:nvPr/>
        </p:nvSpPr>
        <p:spPr>
          <a:xfrm>
            <a:off x="6043023" y="8514848"/>
            <a:ext cx="3641070" cy="675640"/>
          </a:xfrm>
          <a:prstGeom prst="rect">
            <a:avLst/>
          </a:prstGeom>
        </p:spPr>
        <p:txBody>
          <a:bodyPr lIns="0" tIns="0" rIns="0" bIns="0" rtlCol="0" anchor="t">
            <a:spAutoFit/>
          </a:bodyPr>
          <a:lstStyle/>
          <a:p>
            <a:pPr marL="0" lvl="0" indent="0" algn="ctr">
              <a:lnSpc>
                <a:spcPts val="4759"/>
              </a:lnSpc>
            </a:pPr>
            <a:r>
              <a:rPr lang="en-US" sz="3399">
                <a:solidFill>
                  <a:srgbClr val="2B2B2B"/>
                </a:solidFill>
                <a:latin typeface="Agrandir Bold"/>
              </a:rPr>
              <a:t>Cluster Control</a:t>
            </a:r>
          </a:p>
        </p:txBody>
      </p:sp>
      <p:sp>
        <p:nvSpPr>
          <p:cNvPr id="24" name="AutoShape 24"/>
          <p:cNvSpPr/>
          <p:nvPr/>
        </p:nvSpPr>
        <p:spPr>
          <a:xfrm flipV="1">
            <a:off x="7772441" y="3429305"/>
            <a:ext cx="7262601" cy="3760847"/>
          </a:xfrm>
          <a:prstGeom prst="line">
            <a:avLst/>
          </a:prstGeom>
          <a:ln w="38100" cap="flat">
            <a:solidFill>
              <a:srgbClr val="000000"/>
            </a:solidFill>
            <a:prstDash val="sysDot"/>
            <a:headEnd type="none" w="sm" len="sm"/>
            <a:tailEnd type="arrow" w="med" len="sm"/>
          </a:ln>
        </p:spPr>
        <p:txBody>
          <a:bodyPr/>
          <a:lstStyle/>
          <a:p>
            <a:endParaRPr lang="en-US"/>
          </a:p>
        </p:txBody>
      </p:sp>
      <p:sp>
        <p:nvSpPr>
          <p:cNvPr id="25" name="AutoShape 25"/>
          <p:cNvSpPr/>
          <p:nvPr/>
        </p:nvSpPr>
        <p:spPr>
          <a:xfrm flipV="1">
            <a:off x="7772441" y="5318597"/>
            <a:ext cx="7273087" cy="1871555"/>
          </a:xfrm>
          <a:prstGeom prst="line">
            <a:avLst/>
          </a:prstGeom>
          <a:ln w="38100" cap="flat">
            <a:solidFill>
              <a:srgbClr val="000000"/>
            </a:solidFill>
            <a:prstDash val="sysDot"/>
            <a:headEnd type="none" w="sm" len="sm"/>
            <a:tailEnd type="arrow" w="med" len="sm"/>
          </a:ln>
        </p:spPr>
        <p:txBody>
          <a:bodyPr/>
          <a:lstStyle/>
          <a:p>
            <a:endParaRPr lang="en-US"/>
          </a:p>
        </p:txBody>
      </p:sp>
      <p:sp>
        <p:nvSpPr>
          <p:cNvPr id="26" name="AutoShape 26"/>
          <p:cNvSpPr/>
          <p:nvPr/>
        </p:nvSpPr>
        <p:spPr>
          <a:xfrm flipV="1">
            <a:off x="7772441" y="7031449"/>
            <a:ext cx="7262601" cy="158703"/>
          </a:xfrm>
          <a:prstGeom prst="line">
            <a:avLst/>
          </a:prstGeom>
          <a:ln w="38100" cap="flat">
            <a:solidFill>
              <a:srgbClr val="000000"/>
            </a:solidFill>
            <a:prstDash val="sysDot"/>
            <a:headEnd type="none" w="sm" len="sm"/>
            <a:tailEnd type="arrow" w="med" len="sm"/>
          </a:ln>
        </p:spPr>
        <p:txBody>
          <a:bodyPr/>
          <a:lstStyle/>
          <a:p>
            <a:endParaRPr lang="en-US"/>
          </a:p>
        </p:txBody>
      </p:sp>
      <p:sp>
        <p:nvSpPr>
          <p:cNvPr id="27" name="AutoShape 27"/>
          <p:cNvSpPr/>
          <p:nvPr/>
        </p:nvSpPr>
        <p:spPr>
          <a:xfrm flipV="1">
            <a:off x="7772441" y="5078124"/>
            <a:ext cx="756295" cy="2112028"/>
          </a:xfrm>
          <a:prstGeom prst="line">
            <a:avLst/>
          </a:prstGeom>
          <a:ln w="38100" cap="flat">
            <a:solidFill>
              <a:srgbClr val="000000"/>
            </a:solidFill>
            <a:prstDash val="sysDot"/>
            <a:headEnd type="none" w="sm" len="sm"/>
            <a:tailEnd type="arrow" w="med" len="sm"/>
          </a:ln>
        </p:spPr>
        <p:txBody>
          <a:bodyPr/>
          <a:lstStyle/>
          <a:p>
            <a:endParaRPr lang="en-US"/>
          </a:p>
        </p:txBody>
      </p:sp>
      <p:sp>
        <p:nvSpPr>
          <p:cNvPr id="28" name="TextBox 28"/>
          <p:cNvSpPr txBox="1"/>
          <p:nvPr/>
        </p:nvSpPr>
        <p:spPr>
          <a:xfrm>
            <a:off x="13224994" y="1171036"/>
            <a:ext cx="3641070" cy="701675"/>
          </a:xfrm>
          <a:prstGeom prst="rect">
            <a:avLst/>
          </a:prstGeom>
        </p:spPr>
        <p:txBody>
          <a:bodyPr lIns="0" tIns="0" rIns="0" bIns="0" rtlCol="0" anchor="t">
            <a:spAutoFit/>
          </a:bodyPr>
          <a:lstStyle/>
          <a:p>
            <a:pPr marL="0" lvl="0" indent="0" algn="ctr">
              <a:lnSpc>
                <a:spcPts val="4900"/>
              </a:lnSpc>
            </a:pPr>
            <a:r>
              <a:rPr lang="en-US" sz="3500">
                <a:solidFill>
                  <a:srgbClr val="2B2B2B"/>
                </a:solidFill>
                <a:latin typeface="Agrandir"/>
              </a:rPr>
              <a:t>Replication</a:t>
            </a:r>
          </a:p>
        </p:txBody>
      </p:sp>
      <p:sp>
        <p:nvSpPr>
          <p:cNvPr id="29" name="TextBox 29"/>
          <p:cNvSpPr txBox="1"/>
          <p:nvPr/>
        </p:nvSpPr>
        <p:spPr>
          <a:xfrm>
            <a:off x="2637354" y="3109718"/>
            <a:ext cx="2172595" cy="515349"/>
          </a:xfrm>
          <a:prstGeom prst="rect">
            <a:avLst/>
          </a:prstGeom>
        </p:spPr>
        <p:txBody>
          <a:bodyPr lIns="0" tIns="0" rIns="0" bIns="0" rtlCol="0" anchor="t">
            <a:spAutoFit/>
          </a:bodyPr>
          <a:lstStyle/>
          <a:p>
            <a:pPr marL="557297" lvl="1" indent="-278649" algn="just">
              <a:lnSpc>
                <a:spcPts val="3613"/>
              </a:lnSpc>
              <a:spcBef>
                <a:spcPct val="0"/>
              </a:spcBef>
              <a:buFont typeface="Arial"/>
              <a:buChar char="•"/>
            </a:pPr>
            <a:r>
              <a:rPr lang="en-US" sz="2581">
                <a:solidFill>
                  <a:srgbClr val="D25543"/>
                </a:solidFill>
                <a:latin typeface="Agrandir Bold"/>
              </a:rPr>
              <a:t>Firewall</a:t>
            </a:r>
          </a:p>
        </p:txBody>
      </p:sp>
      <p:sp>
        <p:nvSpPr>
          <p:cNvPr id="30" name="TextBox 30"/>
          <p:cNvSpPr txBox="1"/>
          <p:nvPr/>
        </p:nvSpPr>
        <p:spPr>
          <a:xfrm>
            <a:off x="-212749" y="8550167"/>
            <a:ext cx="6233300" cy="972437"/>
          </a:xfrm>
          <a:prstGeom prst="rect">
            <a:avLst/>
          </a:prstGeom>
        </p:spPr>
        <p:txBody>
          <a:bodyPr lIns="0" tIns="0" rIns="0" bIns="0" rtlCol="0" anchor="t">
            <a:spAutoFit/>
          </a:bodyPr>
          <a:lstStyle/>
          <a:p>
            <a:pPr marL="557297" lvl="1" indent="-278649">
              <a:lnSpc>
                <a:spcPts val="3613"/>
              </a:lnSpc>
              <a:buFont typeface="Arial"/>
              <a:buChar char="•"/>
            </a:pPr>
            <a:r>
              <a:rPr lang="en-US" sz="2581">
                <a:solidFill>
                  <a:srgbClr val="D25543"/>
                </a:solidFill>
                <a:latin typeface="Agrandir Bold"/>
              </a:rPr>
              <a:t>Authentication and Authorization</a:t>
            </a:r>
          </a:p>
          <a:p>
            <a:pPr marL="557297" lvl="1" indent="-278649">
              <a:lnSpc>
                <a:spcPts val="3613"/>
              </a:lnSpc>
              <a:spcBef>
                <a:spcPct val="0"/>
              </a:spcBef>
              <a:buFont typeface="Arial"/>
              <a:buChar char="•"/>
            </a:pPr>
            <a:r>
              <a:rPr lang="en-US" sz="2581">
                <a:solidFill>
                  <a:srgbClr val="D25543"/>
                </a:solidFill>
                <a:latin typeface="Agrandir Bold"/>
              </a:rPr>
              <a:t>Auditing and Logging</a:t>
            </a:r>
          </a:p>
        </p:txBody>
      </p:sp>
      <p:sp>
        <p:nvSpPr>
          <p:cNvPr id="31" name="TextBox 31"/>
          <p:cNvSpPr txBox="1"/>
          <p:nvPr/>
        </p:nvSpPr>
        <p:spPr>
          <a:xfrm rot="-626256">
            <a:off x="10688014" y="2457245"/>
            <a:ext cx="2193122" cy="515349"/>
          </a:xfrm>
          <a:prstGeom prst="rect">
            <a:avLst/>
          </a:prstGeom>
        </p:spPr>
        <p:txBody>
          <a:bodyPr lIns="0" tIns="0" rIns="0" bIns="0" rtlCol="0" anchor="t">
            <a:spAutoFit/>
          </a:bodyPr>
          <a:lstStyle/>
          <a:p>
            <a:pPr marL="557297" lvl="1" indent="-278649">
              <a:lnSpc>
                <a:spcPts val="3613"/>
              </a:lnSpc>
              <a:spcBef>
                <a:spcPct val="0"/>
              </a:spcBef>
              <a:buFont typeface="Arial"/>
              <a:buChar char="•"/>
            </a:pPr>
            <a:r>
              <a:rPr lang="en-US" sz="2581">
                <a:solidFill>
                  <a:srgbClr val="D25543"/>
                </a:solidFill>
                <a:latin typeface="Agrandir Bold"/>
              </a:rPr>
              <a:t>SSL/TLS </a:t>
            </a:r>
          </a:p>
        </p:txBody>
      </p:sp>
      <p:sp>
        <p:nvSpPr>
          <p:cNvPr id="32" name="TextBox 32"/>
          <p:cNvSpPr txBox="1"/>
          <p:nvPr/>
        </p:nvSpPr>
        <p:spPr>
          <a:xfrm>
            <a:off x="5091737" y="3777247"/>
            <a:ext cx="2163415" cy="515349"/>
          </a:xfrm>
          <a:prstGeom prst="rect">
            <a:avLst/>
          </a:prstGeom>
        </p:spPr>
        <p:txBody>
          <a:bodyPr lIns="0" tIns="0" rIns="0" bIns="0" rtlCol="0" anchor="t">
            <a:spAutoFit/>
          </a:bodyPr>
          <a:lstStyle/>
          <a:p>
            <a:pPr marL="557297" lvl="1" indent="-278649">
              <a:lnSpc>
                <a:spcPts val="3613"/>
              </a:lnSpc>
              <a:spcBef>
                <a:spcPct val="0"/>
              </a:spcBef>
              <a:buFont typeface="Arial"/>
              <a:buChar char="•"/>
            </a:pPr>
            <a:r>
              <a:rPr lang="en-US" sz="2581">
                <a:solidFill>
                  <a:srgbClr val="D25543"/>
                </a:solidFill>
                <a:latin typeface="Agrandir Bold"/>
              </a:rPr>
              <a:t>SSL/TLS</a:t>
            </a:r>
          </a:p>
        </p:txBody>
      </p:sp>
      <p:sp>
        <p:nvSpPr>
          <p:cNvPr id="33" name="TextBox 33"/>
          <p:cNvSpPr txBox="1"/>
          <p:nvPr/>
        </p:nvSpPr>
        <p:spPr>
          <a:xfrm>
            <a:off x="12399653" y="7784333"/>
            <a:ext cx="5708470" cy="1429526"/>
          </a:xfrm>
          <a:prstGeom prst="rect">
            <a:avLst/>
          </a:prstGeom>
        </p:spPr>
        <p:txBody>
          <a:bodyPr lIns="0" tIns="0" rIns="0" bIns="0" rtlCol="0" anchor="t">
            <a:spAutoFit/>
          </a:bodyPr>
          <a:lstStyle/>
          <a:p>
            <a:pPr marL="557297" lvl="1" indent="-278649">
              <a:lnSpc>
                <a:spcPts val="3613"/>
              </a:lnSpc>
              <a:buFont typeface="Arial"/>
              <a:buChar char="•"/>
            </a:pPr>
            <a:r>
              <a:rPr lang="en-US" sz="2581">
                <a:solidFill>
                  <a:srgbClr val="D25543"/>
                </a:solidFill>
                <a:latin typeface="Agrandir Bold"/>
              </a:rPr>
              <a:t>SSL/TLS.</a:t>
            </a:r>
          </a:p>
          <a:p>
            <a:pPr marL="557297" lvl="1" indent="-278649">
              <a:lnSpc>
                <a:spcPts val="3613"/>
              </a:lnSpc>
              <a:buFont typeface="Arial"/>
              <a:buChar char="•"/>
            </a:pPr>
            <a:r>
              <a:rPr lang="en-US" sz="2581">
                <a:solidFill>
                  <a:srgbClr val="D25543"/>
                </a:solidFill>
                <a:latin typeface="Agrandir Bold"/>
              </a:rPr>
              <a:t>Data Encryption.</a:t>
            </a:r>
          </a:p>
          <a:p>
            <a:pPr marL="557297" lvl="1" indent="-278649">
              <a:lnSpc>
                <a:spcPts val="3613"/>
              </a:lnSpc>
              <a:spcBef>
                <a:spcPct val="0"/>
              </a:spcBef>
              <a:buFont typeface="Arial"/>
              <a:buChar char="•"/>
            </a:pPr>
            <a:r>
              <a:rPr lang="en-US" sz="2581">
                <a:solidFill>
                  <a:srgbClr val="D25543"/>
                </a:solidFill>
                <a:latin typeface="Agrandir Bold"/>
              </a:rPr>
              <a:t>Secure Cluster Communication</a:t>
            </a:r>
          </a:p>
        </p:txBody>
      </p:sp>
      <p:sp>
        <p:nvSpPr>
          <p:cNvPr id="34" name="TextBox 34"/>
          <p:cNvSpPr txBox="1"/>
          <p:nvPr/>
        </p:nvSpPr>
        <p:spPr>
          <a:xfrm rot="-3306459">
            <a:off x="1096139" y="5647496"/>
            <a:ext cx="2066499" cy="515349"/>
          </a:xfrm>
          <a:prstGeom prst="rect">
            <a:avLst/>
          </a:prstGeom>
        </p:spPr>
        <p:txBody>
          <a:bodyPr lIns="0" tIns="0" rIns="0" bIns="0" rtlCol="0" anchor="t">
            <a:spAutoFit/>
          </a:bodyPr>
          <a:lstStyle/>
          <a:p>
            <a:pPr marL="557297" lvl="1" indent="-278649">
              <a:lnSpc>
                <a:spcPts val="3613"/>
              </a:lnSpc>
              <a:spcBef>
                <a:spcPct val="0"/>
              </a:spcBef>
              <a:buFont typeface="Arial"/>
              <a:buChar char="•"/>
            </a:pPr>
            <a:r>
              <a:rPr lang="en-US" sz="2581">
                <a:solidFill>
                  <a:srgbClr val="D25543"/>
                </a:solidFill>
                <a:latin typeface="Agrandir Bold"/>
              </a:rPr>
              <a:t>SSL/TLS </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CF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alphaModFix amt="25000"/>
          </a:blip>
          <a:srcRect/>
          <a:stretch>
            <a:fillRect/>
          </a:stretch>
        </p:blipFill>
        <p:spPr>
          <a:xfrm rot="3203220">
            <a:off x="12564366" y="167879"/>
            <a:ext cx="11814494" cy="12461864"/>
          </a:xfrm>
          <a:prstGeom prst="rect">
            <a:avLst/>
          </a:prstGeom>
        </p:spPr>
      </p:pic>
      <p:pic>
        <p:nvPicPr>
          <p:cNvPr id="3" name="Picture 3"/>
          <p:cNvPicPr>
            <a:picLocks noChangeAspect="1"/>
          </p:cNvPicPr>
          <p:nvPr/>
        </p:nvPicPr>
        <p:blipFill>
          <a:blip r:embed="rId4">
            <a:alphaModFix amt="25000"/>
          </a:blip>
          <a:srcRect/>
          <a:stretch>
            <a:fillRect/>
          </a:stretch>
        </p:blipFill>
        <p:spPr>
          <a:xfrm rot="-5741405">
            <a:off x="10021637" y="8504485"/>
            <a:ext cx="4865516" cy="6168780"/>
          </a:xfrm>
          <a:prstGeom prst="rect">
            <a:avLst/>
          </a:prstGeom>
        </p:spPr>
      </p:pic>
      <p:sp>
        <p:nvSpPr>
          <p:cNvPr id="4" name="TextBox 4"/>
          <p:cNvSpPr txBox="1"/>
          <p:nvPr/>
        </p:nvSpPr>
        <p:spPr>
          <a:xfrm>
            <a:off x="-165095" y="190102"/>
            <a:ext cx="6811851" cy="1095375"/>
          </a:xfrm>
          <a:prstGeom prst="rect">
            <a:avLst/>
          </a:prstGeom>
        </p:spPr>
        <p:txBody>
          <a:bodyPr lIns="0" tIns="0" rIns="0" bIns="0" rtlCol="0" anchor="t">
            <a:spAutoFit/>
          </a:bodyPr>
          <a:lstStyle/>
          <a:p>
            <a:pPr marL="0" lvl="0" indent="0" algn="ctr">
              <a:lnSpc>
                <a:spcPts val="7200"/>
              </a:lnSpc>
              <a:spcBef>
                <a:spcPct val="0"/>
              </a:spcBef>
            </a:pPr>
            <a:r>
              <a:rPr lang="en-US" sz="6000">
                <a:solidFill>
                  <a:srgbClr val="000000"/>
                </a:solidFill>
                <a:latin typeface="Agrandir"/>
              </a:rPr>
              <a:t>3.4 Performance</a:t>
            </a:r>
          </a:p>
        </p:txBody>
      </p:sp>
      <p:sp>
        <p:nvSpPr>
          <p:cNvPr id="5" name="TextBox 5"/>
          <p:cNvSpPr txBox="1"/>
          <p:nvPr/>
        </p:nvSpPr>
        <p:spPr>
          <a:xfrm>
            <a:off x="303739" y="1824037"/>
            <a:ext cx="10454741" cy="8046352"/>
          </a:xfrm>
          <a:prstGeom prst="rect">
            <a:avLst/>
          </a:prstGeom>
        </p:spPr>
        <p:txBody>
          <a:bodyPr lIns="0" tIns="0" rIns="0" bIns="0" rtlCol="0" anchor="t">
            <a:spAutoFit/>
          </a:bodyPr>
          <a:lstStyle/>
          <a:p>
            <a:pPr marL="606680" lvl="1" indent="-303340">
              <a:lnSpc>
                <a:spcPts val="3934"/>
              </a:lnSpc>
              <a:buFont typeface="Arial"/>
              <a:buChar char="•"/>
            </a:pPr>
            <a:r>
              <a:rPr lang="en-US" sz="2810">
                <a:solidFill>
                  <a:srgbClr val="004AAD"/>
                </a:solidFill>
                <a:latin typeface="Agrandir"/>
              </a:rPr>
              <a:t>Nhiều node, tất cả đều là master =&gt; nâng cao hiệu suất R/W</a:t>
            </a:r>
          </a:p>
          <a:p>
            <a:pPr>
              <a:lnSpc>
                <a:spcPts val="3934"/>
              </a:lnSpc>
            </a:pPr>
            <a:endParaRPr lang="en-US" sz="2810">
              <a:solidFill>
                <a:srgbClr val="004AAD"/>
              </a:solidFill>
              <a:latin typeface="Agrandir"/>
            </a:endParaRPr>
          </a:p>
          <a:p>
            <a:pPr marL="606680" lvl="1" indent="-303340" algn="l">
              <a:lnSpc>
                <a:spcPts val="3934"/>
              </a:lnSpc>
              <a:buFont typeface="Arial"/>
              <a:buChar char="•"/>
            </a:pPr>
            <a:r>
              <a:rPr lang="en-US" sz="2810">
                <a:solidFill>
                  <a:srgbClr val="004AAD"/>
                </a:solidFill>
                <a:latin typeface="Agrandir"/>
              </a:rPr>
              <a:t>Cluster Router</a:t>
            </a:r>
            <a:r>
              <a:rPr lang="en-US" sz="2810" u="none" strike="noStrike">
                <a:solidFill>
                  <a:srgbClr val="004AAD"/>
                </a:solidFill>
                <a:latin typeface="Agrandir"/>
              </a:rPr>
              <a:t> : giúp tận dụng tài nguyên của nhiều máy chủ, tăng khả năng xử lý và giảm thời gian phản hổi đến người dùng.</a:t>
            </a:r>
          </a:p>
          <a:p>
            <a:pPr algn="l">
              <a:lnSpc>
                <a:spcPts val="3934"/>
              </a:lnSpc>
            </a:pPr>
            <a:endParaRPr lang="en-US" sz="2810" u="none" strike="noStrike">
              <a:solidFill>
                <a:srgbClr val="004AAD"/>
              </a:solidFill>
              <a:latin typeface="Agrandir"/>
            </a:endParaRPr>
          </a:p>
          <a:p>
            <a:pPr marL="606680" lvl="1" indent="-303340" algn="l">
              <a:lnSpc>
                <a:spcPts val="3934"/>
              </a:lnSpc>
              <a:buFont typeface="Arial"/>
              <a:buChar char="•"/>
            </a:pPr>
            <a:r>
              <a:rPr lang="en-US" sz="2810" u="none" strike="noStrike">
                <a:solidFill>
                  <a:srgbClr val="004AAD"/>
                </a:solidFill>
                <a:latin typeface="Agrandir"/>
              </a:rPr>
              <a:t>Cluster control node giúp quản lý việc cấu hình cluster; thêm, xóa node, quản lý bản sao, giúp sao lưu và phục hồi dữ liệu. </a:t>
            </a:r>
          </a:p>
          <a:p>
            <a:pPr algn="l">
              <a:lnSpc>
                <a:spcPts val="3934"/>
              </a:lnSpc>
            </a:pPr>
            <a:endParaRPr lang="en-US" sz="2810" u="none" strike="noStrike">
              <a:solidFill>
                <a:srgbClr val="004AAD"/>
              </a:solidFill>
              <a:latin typeface="Agrandir"/>
            </a:endParaRPr>
          </a:p>
          <a:p>
            <a:pPr algn="l">
              <a:lnSpc>
                <a:spcPts val="3934"/>
              </a:lnSpc>
            </a:pPr>
            <a:r>
              <a:rPr lang="en-US" sz="2810" u="none" strike="noStrike">
                <a:solidFill>
                  <a:srgbClr val="004AAD"/>
                </a:solidFill>
                <a:latin typeface="Agrandir"/>
              </a:rPr>
              <a:t>==&gt; Một hệ thống được quản lý tốt và hợp lý giúp tăng đáng kể hiệu suất của hệ thống.</a:t>
            </a:r>
          </a:p>
          <a:p>
            <a:pPr algn="l">
              <a:lnSpc>
                <a:spcPts val="3934"/>
              </a:lnSpc>
            </a:pPr>
            <a:endParaRPr lang="en-US" sz="2810" u="none" strike="noStrike">
              <a:solidFill>
                <a:srgbClr val="004AAD"/>
              </a:solidFill>
              <a:latin typeface="Agrandir"/>
            </a:endParaRPr>
          </a:p>
          <a:p>
            <a:pPr algn="l">
              <a:lnSpc>
                <a:spcPts val="3934"/>
              </a:lnSpc>
            </a:pPr>
            <a:endParaRPr lang="en-US" sz="2810" u="none" strike="noStrike">
              <a:solidFill>
                <a:srgbClr val="004AAD"/>
              </a:solidFill>
              <a:latin typeface="Agrandir"/>
            </a:endParaRPr>
          </a:p>
          <a:p>
            <a:pPr algn="l">
              <a:lnSpc>
                <a:spcPts val="3934"/>
              </a:lnSpc>
            </a:pPr>
            <a:endParaRPr lang="en-US" sz="2810" u="none" strike="noStrike">
              <a:solidFill>
                <a:srgbClr val="004AAD"/>
              </a:solidFill>
              <a:latin typeface="Agrandir"/>
            </a:endParaRPr>
          </a:p>
        </p:txBody>
      </p:sp>
      <p:sp>
        <p:nvSpPr>
          <p:cNvPr id="6" name="Freeform 6"/>
          <p:cNvSpPr/>
          <p:nvPr/>
        </p:nvSpPr>
        <p:spPr>
          <a:xfrm rot="-5400000">
            <a:off x="11584592" y="2634933"/>
            <a:ext cx="1330356" cy="1330356"/>
          </a:xfrm>
          <a:custGeom>
            <a:avLst/>
            <a:gdLst/>
            <a:ahLst/>
            <a:cxnLst/>
            <a:rect l="l" t="t" r="r" b="b"/>
            <a:pathLst>
              <a:path w="1330356" h="1330356">
                <a:moveTo>
                  <a:pt x="0" y="0"/>
                </a:moveTo>
                <a:lnTo>
                  <a:pt x="1330357" y="0"/>
                </a:lnTo>
                <a:lnTo>
                  <a:pt x="1330357" y="1330356"/>
                </a:lnTo>
                <a:lnTo>
                  <a:pt x="0" y="1330356"/>
                </a:lnTo>
                <a:lnTo>
                  <a:pt x="0" y="0"/>
                </a:lnTo>
                <a:close/>
              </a:path>
            </a:pathLst>
          </a:custGeom>
          <a:blipFill>
            <a:blip r:embed="rId5"/>
            <a:stretch>
              <a:fillRect/>
            </a:stretch>
          </a:blipFill>
        </p:spPr>
        <p:txBody>
          <a:bodyPr/>
          <a:lstStyle/>
          <a:p>
            <a:endParaRPr lang="en-US"/>
          </a:p>
        </p:txBody>
      </p:sp>
      <p:sp>
        <p:nvSpPr>
          <p:cNvPr id="7" name="Freeform 7"/>
          <p:cNvSpPr/>
          <p:nvPr/>
        </p:nvSpPr>
        <p:spPr>
          <a:xfrm>
            <a:off x="15053722" y="500062"/>
            <a:ext cx="1570829" cy="1570829"/>
          </a:xfrm>
          <a:custGeom>
            <a:avLst/>
            <a:gdLst/>
            <a:ahLst/>
            <a:cxnLst/>
            <a:rect l="l" t="t" r="r" b="b"/>
            <a:pathLst>
              <a:path w="1570829" h="1570829">
                <a:moveTo>
                  <a:pt x="0" y="0"/>
                </a:moveTo>
                <a:lnTo>
                  <a:pt x="1570829" y="0"/>
                </a:lnTo>
                <a:lnTo>
                  <a:pt x="1570829" y="1570829"/>
                </a:lnTo>
                <a:lnTo>
                  <a:pt x="0" y="1570829"/>
                </a:lnTo>
                <a:lnTo>
                  <a:pt x="0" y="0"/>
                </a:lnTo>
                <a:close/>
              </a:path>
            </a:pathLst>
          </a:custGeom>
          <a:blipFill>
            <a:blip r:embed="rId6"/>
            <a:stretch>
              <a:fillRect/>
            </a:stretch>
          </a:blipFill>
        </p:spPr>
        <p:txBody>
          <a:bodyPr/>
          <a:lstStyle/>
          <a:p>
            <a:endParaRPr lang="en-US"/>
          </a:p>
        </p:txBody>
      </p:sp>
      <p:sp>
        <p:nvSpPr>
          <p:cNvPr id="8" name="Freeform 8"/>
          <p:cNvSpPr/>
          <p:nvPr/>
        </p:nvSpPr>
        <p:spPr>
          <a:xfrm>
            <a:off x="15053722" y="2514697"/>
            <a:ext cx="1570829" cy="1570829"/>
          </a:xfrm>
          <a:custGeom>
            <a:avLst/>
            <a:gdLst/>
            <a:ahLst/>
            <a:cxnLst/>
            <a:rect l="l" t="t" r="r" b="b"/>
            <a:pathLst>
              <a:path w="1570829" h="1570829">
                <a:moveTo>
                  <a:pt x="0" y="0"/>
                </a:moveTo>
                <a:lnTo>
                  <a:pt x="1570829" y="0"/>
                </a:lnTo>
                <a:lnTo>
                  <a:pt x="1570829" y="1570829"/>
                </a:lnTo>
                <a:lnTo>
                  <a:pt x="0" y="1570829"/>
                </a:lnTo>
                <a:lnTo>
                  <a:pt x="0" y="0"/>
                </a:lnTo>
                <a:close/>
              </a:path>
            </a:pathLst>
          </a:custGeom>
          <a:blipFill>
            <a:blip r:embed="rId6"/>
            <a:stretch>
              <a:fillRect/>
            </a:stretch>
          </a:blipFill>
        </p:spPr>
        <p:txBody>
          <a:bodyPr/>
          <a:lstStyle/>
          <a:p>
            <a:endParaRPr lang="en-US"/>
          </a:p>
        </p:txBody>
      </p:sp>
      <p:sp>
        <p:nvSpPr>
          <p:cNvPr id="9" name="Freeform 9"/>
          <p:cNvSpPr/>
          <p:nvPr/>
        </p:nvSpPr>
        <p:spPr>
          <a:xfrm>
            <a:off x="15053722" y="4533201"/>
            <a:ext cx="1570829" cy="1570829"/>
          </a:xfrm>
          <a:custGeom>
            <a:avLst/>
            <a:gdLst/>
            <a:ahLst/>
            <a:cxnLst/>
            <a:rect l="l" t="t" r="r" b="b"/>
            <a:pathLst>
              <a:path w="1570829" h="1570829">
                <a:moveTo>
                  <a:pt x="0" y="0"/>
                </a:moveTo>
                <a:lnTo>
                  <a:pt x="1570829" y="0"/>
                </a:lnTo>
                <a:lnTo>
                  <a:pt x="1570829" y="1570828"/>
                </a:lnTo>
                <a:lnTo>
                  <a:pt x="0" y="1570828"/>
                </a:lnTo>
                <a:lnTo>
                  <a:pt x="0" y="0"/>
                </a:lnTo>
                <a:close/>
              </a:path>
            </a:pathLst>
          </a:custGeom>
          <a:blipFill>
            <a:blip r:embed="rId6"/>
            <a:stretch>
              <a:fillRect/>
            </a:stretch>
          </a:blipFill>
        </p:spPr>
        <p:txBody>
          <a:bodyPr/>
          <a:lstStyle/>
          <a:p>
            <a:endParaRPr lang="en-US"/>
          </a:p>
        </p:txBody>
      </p:sp>
      <p:sp>
        <p:nvSpPr>
          <p:cNvPr id="10" name="Freeform 10"/>
          <p:cNvSpPr/>
          <p:nvPr/>
        </p:nvSpPr>
        <p:spPr>
          <a:xfrm>
            <a:off x="11869938" y="6104029"/>
            <a:ext cx="1370856" cy="1370856"/>
          </a:xfrm>
          <a:custGeom>
            <a:avLst/>
            <a:gdLst/>
            <a:ahLst/>
            <a:cxnLst/>
            <a:rect l="l" t="t" r="r" b="b"/>
            <a:pathLst>
              <a:path w="1370856" h="1370856">
                <a:moveTo>
                  <a:pt x="0" y="0"/>
                </a:moveTo>
                <a:lnTo>
                  <a:pt x="1370856" y="0"/>
                </a:lnTo>
                <a:lnTo>
                  <a:pt x="1370856" y="1370857"/>
                </a:lnTo>
                <a:lnTo>
                  <a:pt x="0" y="1370857"/>
                </a:lnTo>
                <a:lnTo>
                  <a:pt x="0" y="0"/>
                </a:lnTo>
                <a:close/>
              </a:path>
            </a:pathLst>
          </a:custGeom>
          <a:blipFill>
            <a:blip r:embed="rId7"/>
            <a:stretch>
              <a:fillRect/>
            </a:stretch>
          </a:blipFill>
        </p:spPr>
        <p:txBody>
          <a:bodyPr/>
          <a:lstStyle/>
          <a:p>
            <a:endParaRPr lang="en-US"/>
          </a:p>
        </p:txBody>
      </p:sp>
      <p:sp>
        <p:nvSpPr>
          <p:cNvPr id="11" name="AutoShape 11"/>
          <p:cNvSpPr/>
          <p:nvPr/>
        </p:nvSpPr>
        <p:spPr>
          <a:xfrm flipV="1">
            <a:off x="12249770" y="1285477"/>
            <a:ext cx="2803952" cy="1349456"/>
          </a:xfrm>
          <a:prstGeom prst="line">
            <a:avLst/>
          </a:prstGeom>
          <a:ln w="38100" cap="flat">
            <a:solidFill>
              <a:srgbClr val="000000"/>
            </a:solidFill>
            <a:prstDash val="solid"/>
            <a:headEnd type="arrow" w="med" len="sm"/>
            <a:tailEnd type="arrow" w="med" len="sm"/>
          </a:ln>
        </p:spPr>
        <p:txBody>
          <a:bodyPr/>
          <a:lstStyle/>
          <a:p>
            <a:endParaRPr lang="en-US"/>
          </a:p>
        </p:txBody>
      </p:sp>
      <p:sp>
        <p:nvSpPr>
          <p:cNvPr id="12" name="AutoShape 12"/>
          <p:cNvSpPr/>
          <p:nvPr/>
        </p:nvSpPr>
        <p:spPr>
          <a:xfrm>
            <a:off x="12914949" y="3300111"/>
            <a:ext cx="2138774" cy="0"/>
          </a:xfrm>
          <a:prstGeom prst="line">
            <a:avLst/>
          </a:prstGeom>
          <a:ln w="38100" cap="flat">
            <a:solidFill>
              <a:srgbClr val="000000"/>
            </a:solidFill>
            <a:prstDash val="solid"/>
            <a:headEnd type="arrow" w="med" len="sm"/>
            <a:tailEnd type="arrow" w="med" len="sm"/>
          </a:ln>
        </p:spPr>
        <p:txBody>
          <a:bodyPr/>
          <a:lstStyle/>
          <a:p>
            <a:endParaRPr lang="en-US"/>
          </a:p>
        </p:txBody>
      </p:sp>
      <p:sp>
        <p:nvSpPr>
          <p:cNvPr id="13" name="AutoShape 13"/>
          <p:cNvSpPr/>
          <p:nvPr/>
        </p:nvSpPr>
        <p:spPr>
          <a:xfrm>
            <a:off x="12249770" y="3965289"/>
            <a:ext cx="2803952" cy="1353326"/>
          </a:xfrm>
          <a:prstGeom prst="line">
            <a:avLst/>
          </a:prstGeom>
          <a:ln w="38100" cap="flat">
            <a:solidFill>
              <a:srgbClr val="000000"/>
            </a:solidFill>
            <a:prstDash val="solid"/>
            <a:headEnd type="arrow" w="med" len="sm"/>
            <a:tailEnd type="arrow" w="med" len="sm"/>
          </a:ln>
        </p:spPr>
        <p:txBody>
          <a:bodyPr/>
          <a:lstStyle/>
          <a:p>
            <a:endParaRPr lang="en-US"/>
          </a:p>
        </p:txBody>
      </p:sp>
      <p:sp>
        <p:nvSpPr>
          <p:cNvPr id="14" name="AutoShape 14"/>
          <p:cNvSpPr/>
          <p:nvPr/>
        </p:nvSpPr>
        <p:spPr>
          <a:xfrm>
            <a:off x="12555366" y="6104029"/>
            <a:ext cx="3283770" cy="0"/>
          </a:xfrm>
          <a:prstGeom prst="line">
            <a:avLst/>
          </a:prstGeom>
          <a:ln w="38100" cap="flat">
            <a:solidFill>
              <a:srgbClr val="000000"/>
            </a:solidFill>
            <a:prstDash val="sysDot"/>
            <a:headEnd type="none" w="sm" len="sm"/>
            <a:tailEnd type="arrow" w="med" len="sm"/>
          </a:ln>
        </p:spPr>
        <p:txBody>
          <a:bodyPr/>
          <a:lstStyle/>
          <a:p>
            <a:endParaRPr lang="en-US"/>
          </a:p>
        </p:txBody>
      </p:sp>
      <p:sp>
        <p:nvSpPr>
          <p:cNvPr id="15" name="AutoShape 15"/>
          <p:cNvSpPr/>
          <p:nvPr/>
        </p:nvSpPr>
        <p:spPr>
          <a:xfrm flipV="1">
            <a:off x="12555366" y="4085526"/>
            <a:ext cx="3283770" cy="2018504"/>
          </a:xfrm>
          <a:prstGeom prst="line">
            <a:avLst/>
          </a:prstGeom>
          <a:ln w="38100" cap="flat">
            <a:solidFill>
              <a:srgbClr val="000000"/>
            </a:solidFill>
            <a:prstDash val="sysDot"/>
            <a:headEnd type="none" w="sm" len="sm"/>
            <a:tailEnd type="arrow" w="med" len="sm"/>
          </a:ln>
        </p:spPr>
        <p:txBody>
          <a:bodyPr/>
          <a:lstStyle/>
          <a:p>
            <a:endParaRPr lang="en-US"/>
          </a:p>
        </p:txBody>
      </p:sp>
      <p:sp>
        <p:nvSpPr>
          <p:cNvPr id="16" name="AutoShape 16"/>
          <p:cNvSpPr/>
          <p:nvPr/>
        </p:nvSpPr>
        <p:spPr>
          <a:xfrm flipV="1">
            <a:off x="12555366" y="2070891"/>
            <a:ext cx="3283770" cy="4033138"/>
          </a:xfrm>
          <a:prstGeom prst="line">
            <a:avLst/>
          </a:prstGeom>
          <a:ln w="38100" cap="flat">
            <a:solidFill>
              <a:srgbClr val="000000"/>
            </a:solidFill>
            <a:prstDash val="sysDot"/>
            <a:headEnd type="none" w="sm" len="sm"/>
            <a:tailEnd type="arrow" w="med" len="sm"/>
          </a:ln>
        </p:spPr>
        <p:txBody>
          <a:bodyPr/>
          <a:lstStyle/>
          <a:p>
            <a:endParaRPr lang="en-US"/>
          </a:p>
        </p:txBody>
      </p:sp>
      <p:sp>
        <p:nvSpPr>
          <p:cNvPr id="17" name="AutoShape 17"/>
          <p:cNvSpPr/>
          <p:nvPr/>
        </p:nvSpPr>
        <p:spPr>
          <a:xfrm flipH="1" flipV="1">
            <a:off x="12249770" y="3965289"/>
            <a:ext cx="305596" cy="2138740"/>
          </a:xfrm>
          <a:prstGeom prst="line">
            <a:avLst/>
          </a:prstGeom>
          <a:ln w="38100" cap="flat">
            <a:solidFill>
              <a:srgbClr val="000000"/>
            </a:solidFill>
            <a:prstDash val="sysDot"/>
            <a:headEnd type="none" w="sm" len="sm"/>
            <a:tailEnd type="arrow" w="med" len="sm"/>
          </a:ln>
        </p:spPr>
        <p:txBody>
          <a:bodyPr/>
          <a:lstStyle/>
          <a:p>
            <a:endParaRPr lang="en-US"/>
          </a:p>
        </p:txBody>
      </p:sp>
      <p:sp>
        <p:nvSpPr>
          <p:cNvPr id="18" name="TextBox 18"/>
          <p:cNvSpPr txBox="1"/>
          <p:nvPr/>
        </p:nvSpPr>
        <p:spPr>
          <a:xfrm>
            <a:off x="10939456" y="7417736"/>
            <a:ext cx="3641070" cy="675640"/>
          </a:xfrm>
          <a:prstGeom prst="rect">
            <a:avLst/>
          </a:prstGeom>
        </p:spPr>
        <p:txBody>
          <a:bodyPr lIns="0" tIns="0" rIns="0" bIns="0" rtlCol="0" anchor="t">
            <a:spAutoFit/>
          </a:bodyPr>
          <a:lstStyle/>
          <a:p>
            <a:pPr marL="0" lvl="0" indent="0" algn="ctr">
              <a:lnSpc>
                <a:spcPts val="4759"/>
              </a:lnSpc>
            </a:pPr>
            <a:r>
              <a:rPr lang="en-US" sz="3399">
                <a:solidFill>
                  <a:srgbClr val="2B2B2B"/>
                </a:solidFill>
                <a:latin typeface="Agrandir Bold"/>
              </a:rPr>
              <a:t>Cluster Control</a:t>
            </a:r>
          </a:p>
        </p:txBody>
      </p:sp>
      <p:sp>
        <p:nvSpPr>
          <p:cNvPr id="19" name="TextBox 19"/>
          <p:cNvSpPr txBox="1"/>
          <p:nvPr/>
        </p:nvSpPr>
        <p:spPr>
          <a:xfrm>
            <a:off x="10284789" y="1395251"/>
            <a:ext cx="3641070" cy="675640"/>
          </a:xfrm>
          <a:prstGeom prst="rect">
            <a:avLst/>
          </a:prstGeom>
        </p:spPr>
        <p:txBody>
          <a:bodyPr lIns="0" tIns="0" rIns="0" bIns="0" rtlCol="0" anchor="t">
            <a:spAutoFit/>
          </a:bodyPr>
          <a:lstStyle/>
          <a:p>
            <a:pPr marL="0" lvl="0" indent="0" algn="ctr">
              <a:lnSpc>
                <a:spcPts val="4759"/>
              </a:lnSpc>
            </a:pPr>
            <a:r>
              <a:rPr lang="en-US" sz="3399">
                <a:solidFill>
                  <a:srgbClr val="2B2B2B"/>
                </a:solidFill>
                <a:latin typeface="Agrandir Bold"/>
              </a:rPr>
              <a:t>MySQL Router</a:t>
            </a:r>
          </a:p>
        </p:txBody>
      </p:sp>
      <p:sp>
        <p:nvSpPr>
          <p:cNvPr id="20" name="TextBox 20"/>
          <p:cNvSpPr txBox="1"/>
          <p:nvPr/>
        </p:nvSpPr>
        <p:spPr>
          <a:xfrm>
            <a:off x="16058134" y="467457"/>
            <a:ext cx="2413479" cy="675640"/>
          </a:xfrm>
          <a:prstGeom prst="rect">
            <a:avLst/>
          </a:prstGeom>
        </p:spPr>
        <p:txBody>
          <a:bodyPr lIns="0" tIns="0" rIns="0" bIns="0" rtlCol="0" anchor="t">
            <a:spAutoFit/>
          </a:bodyPr>
          <a:lstStyle/>
          <a:p>
            <a:pPr marL="0" lvl="0" indent="0" algn="ctr">
              <a:lnSpc>
                <a:spcPts val="4759"/>
              </a:lnSpc>
            </a:pPr>
            <a:r>
              <a:rPr lang="en-US" sz="3399">
                <a:solidFill>
                  <a:srgbClr val="004AAD"/>
                </a:solidFill>
                <a:latin typeface="Agrandir Bold"/>
              </a:rPr>
              <a:t>Master</a:t>
            </a:r>
          </a:p>
        </p:txBody>
      </p:sp>
      <p:sp>
        <p:nvSpPr>
          <p:cNvPr id="21" name="TextBox 21"/>
          <p:cNvSpPr txBox="1"/>
          <p:nvPr/>
        </p:nvSpPr>
        <p:spPr>
          <a:xfrm>
            <a:off x="16058134" y="2490556"/>
            <a:ext cx="2413479" cy="675640"/>
          </a:xfrm>
          <a:prstGeom prst="rect">
            <a:avLst/>
          </a:prstGeom>
        </p:spPr>
        <p:txBody>
          <a:bodyPr lIns="0" tIns="0" rIns="0" bIns="0" rtlCol="0" anchor="t">
            <a:spAutoFit/>
          </a:bodyPr>
          <a:lstStyle/>
          <a:p>
            <a:pPr marL="0" lvl="0" indent="0" algn="ctr">
              <a:lnSpc>
                <a:spcPts val="4759"/>
              </a:lnSpc>
            </a:pPr>
            <a:r>
              <a:rPr lang="en-US" sz="3399">
                <a:solidFill>
                  <a:srgbClr val="004AAD"/>
                </a:solidFill>
                <a:latin typeface="Agrandir Bold"/>
              </a:rPr>
              <a:t>Master</a:t>
            </a:r>
          </a:p>
        </p:txBody>
      </p:sp>
      <p:sp>
        <p:nvSpPr>
          <p:cNvPr id="22" name="TextBox 22"/>
          <p:cNvSpPr txBox="1"/>
          <p:nvPr/>
        </p:nvSpPr>
        <p:spPr>
          <a:xfrm>
            <a:off x="16058134" y="4467860"/>
            <a:ext cx="2413479" cy="675640"/>
          </a:xfrm>
          <a:prstGeom prst="rect">
            <a:avLst/>
          </a:prstGeom>
        </p:spPr>
        <p:txBody>
          <a:bodyPr lIns="0" tIns="0" rIns="0" bIns="0" rtlCol="0" anchor="t">
            <a:spAutoFit/>
          </a:bodyPr>
          <a:lstStyle/>
          <a:p>
            <a:pPr marL="0" lvl="0" indent="0" algn="ctr">
              <a:lnSpc>
                <a:spcPts val="4759"/>
              </a:lnSpc>
            </a:pPr>
            <a:r>
              <a:rPr lang="en-US" sz="3399">
                <a:solidFill>
                  <a:srgbClr val="004AAD"/>
                </a:solidFill>
                <a:latin typeface="Agrandir Bold"/>
              </a:rPr>
              <a:t>Master</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CF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25000"/>
          </a:blip>
          <a:srcRect/>
          <a:stretch>
            <a:fillRect/>
          </a:stretch>
        </p:blipFill>
        <p:spPr>
          <a:xfrm rot="6588278">
            <a:off x="13009645" y="-4732042"/>
            <a:ext cx="5352514" cy="7410352"/>
          </a:xfrm>
          <a:prstGeom prst="rect">
            <a:avLst/>
          </a:prstGeom>
        </p:spPr>
      </p:pic>
      <p:pic>
        <p:nvPicPr>
          <p:cNvPr id="3" name="Picture 3"/>
          <p:cNvPicPr>
            <a:picLocks noChangeAspect="1"/>
          </p:cNvPicPr>
          <p:nvPr/>
        </p:nvPicPr>
        <p:blipFill>
          <a:blip r:embed="rId3">
            <a:alphaModFix amt="25000"/>
          </a:blip>
          <a:srcRect/>
          <a:stretch>
            <a:fillRect/>
          </a:stretch>
        </p:blipFill>
        <p:spPr>
          <a:xfrm flipH="1">
            <a:off x="-1516223" y="8468268"/>
            <a:ext cx="10522933" cy="2420275"/>
          </a:xfrm>
          <a:prstGeom prst="rect">
            <a:avLst/>
          </a:prstGeom>
        </p:spPr>
      </p:pic>
      <p:sp>
        <p:nvSpPr>
          <p:cNvPr id="4" name="TextBox 4"/>
          <p:cNvSpPr txBox="1"/>
          <p:nvPr/>
        </p:nvSpPr>
        <p:spPr>
          <a:xfrm>
            <a:off x="-725486" y="178125"/>
            <a:ext cx="6811851" cy="1095375"/>
          </a:xfrm>
          <a:prstGeom prst="rect">
            <a:avLst/>
          </a:prstGeom>
        </p:spPr>
        <p:txBody>
          <a:bodyPr lIns="0" tIns="0" rIns="0" bIns="0" rtlCol="0" anchor="t">
            <a:spAutoFit/>
          </a:bodyPr>
          <a:lstStyle/>
          <a:p>
            <a:pPr marL="0" lvl="0" indent="0" algn="ctr">
              <a:lnSpc>
                <a:spcPts val="7200"/>
              </a:lnSpc>
              <a:spcBef>
                <a:spcPct val="0"/>
              </a:spcBef>
            </a:pPr>
            <a:r>
              <a:rPr lang="en-US" sz="6000">
                <a:solidFill>
                  <a:srgbClr val="2B2B2B"/>
                </a:solidFill>
                <a:latin typeface="Agrandir"/>
              </a:rPr>
              <a:t>3.5 Operation</a:t>
            </a:r>
          </a:p>
        </p:txBody>
      </p:sp>
      <p:sp>
        <p:nvSpPr>
          <p:cNvPr id="5" name="TextBox 5"/>
          <p:cNvSpPr txBox="1"/>
          <p:nvPr/>
        </p:nvSpPr>
        <p:spPr>
          <a:xfrm>
            <a:off x="1552965" y="1811662"/>
            <a:ext cx="6415747" cy="8873927"/>
          </a:xfrm>
          <a:prstGeom prst="rect">
            <a:avLst/>
          </a:prstGeom>
        </p:spPr>
        <p:txBody>
          <a:bodyPr lIns="0" tIns="0" rIns="0" bIns="0" rtlCol="0" anchor="t">
            <a:spAutoFit/>
          </a:bodyPr>
          <a:lstStyle/>
          <a:p>
            <a:pPr marL="769529" lvl="1" indent="-384765">
              <a:lnSpc>
                <a:spcPts val="4990"/>
              </a:lnSpc>
              <a:buFont typeface="Arial"/>
              <a:buChar char="•"/>
            </a:pPr>
            <a:r>
              <a:rPr lang="en-US" sz="3564">
                <a:solidFill>
                  <a:srgbClr val="004AAD"/>
                </a:solidFill>
                <a:latin typeface="Agrandir"/>
              </a:rPr>
              <a:t>Phân tán</a:t>
            </a:r>
            <a:r>
              <a:rPr lang="en-US" sz="3564">
                <a:solidFill>
                  <a:srgbClr val="004AAD"/>
                </a:solidFill>
                <a:latin typeface="Agrandir Bold"/>
              </a:rPr>
              <a:t> </a:t>
            </a:r>
            <a:r>
              <a:rPr lang="en-US" sz="3564">
                <a:solidFill>
                  <a:srgbClr val="004AAD"/>
                </a:solidFill>
                <a:latin typeface="Agrandir"/>
              </a:rPr>
              <a:t>và đồng bộ dữ liệu </a:t>
            </a:r>
          </a:p>
          <a:p>
            <a:pPr>
              <a:lnSpc>
                <a:spcPts val="4990"/>
              </a:lnSpc>
            </a:pPr>
            <a:endParaRPr lang="en-US" sz="3564">
              <a:solidFill>
                <a:srgbClr val="004AAD"/>
              </a:solidFill>
              <a:latin typeface="Agrandir"/>
            </a:endParaRPr>
          </a:p>
          <a:p>
            <a:pPr marL="769529" lvl="1" indent="-384765">
              <a:lnSpc>
                <a:spcPts val="4990"/>
              </a:lnSpc>
              <a:buFont typeface="Arial"/>
              <a:buChar char="•"/>
            </a:pPr>
            <a:r>
              <a:rPr lang="en-US" sz="3564">
                <a:solidFill>
                  <a:srgbClr val="004AAD"/>
                </a:solidFill>
                <a:latin typeface="Agrandir"/>
              </a:rPr>
              <a:t>Quản lý ( thêm, xóa, tạo bảng,...) </a:t>
            </a:r>
          </a:p>
          <a:p>
            <a:pPr>
              <a:lnSpc>
                <a:spcPts val="4990"/>
              </a:lnSpc>
            </a:pPr>
            <a:endParaRPr lang="en-US" sz="3564">
              <a:solidFill>
                <a:srgbClr val="004AAD"/>
              </a:solidFill>
              <a:latin typeface="Agrandir"/>
            </a:endParaRPr>
          </a:p>
          <a:p>
            <a:pPr marL="769529" lvl="1" indent="-384765">
              <a:lnSpc>
                <a:spcPts val="4990"/>
              </a:lnSpc>
              <a:buFont typeface="Arial"/>
              <a:buChar char="•"/>
            </a:pPr>
            <a:r>
              <a:rPr lang="en-US" sz="3564">
                <a:solidFill>
                  <a:srgbClr val="004AAD"/>
                </a:solidFill>
                <a:latin typeface="Agrandir"/>
              </a:rPr>
              <a:t>Truy vấn </a:t>
            </a:r>
          </a:p>
          <a:p>
            <a:pPr>
              <a:lnSpc>
                <a:spcPts val="4990"/>
              </a:lnSpc>
            </a:pPr>
            <a:endParaRPr lang="en-US" sz="3564">
              <a:solidFill>
                <a:srgbClr val="004AAD"/>
              </a:solidFill>
              <a:latin typeface="Agrandir"/>
            </a:endParaRPr>
          </a:p>
          <a:p>
            <a:pPr marL="769529" lvl="1" indent="-384765">
              <a:lnSpc>
                <a:spcPts val="4990"/>
              </a:lnSpc>
              <a:buFont typeface="Arial"/>
              <a:buChar char="•"/>
            </a:pPr>
            <a:r>
              <a:rPr lang="en-US" sz="3564">
                <a:solidFill>
                  <a:srgbClr val="004AAD"/>
                </a:solidFill>
                <a:latin typeface="Agrandir"/>
              </a:rPr>
              <a:t>Cập nhật dữ liệu </a:t>
            </a:r>
          </a:p>
          <a:p>
            <a:pPr>
              <a:lnSpc>
                <a:spcPts val="4990"/>
              </a:lnSpc>
            </a:pPr>
            <a:endParaRPr lang="en-US" sz="3564">
              <a:solidFill>
                <a:srgbClr val="004AAD"/>
              </a:solidFill>
              <a:latin typeface="Agrandir"/>
            </a:endParaRPr>
          </a:p>
          <a:p>
            <a:pPr marL="769529" lvl="1" indent="-384765">
              <a:lnSpc>
                <a:spcPts val="4990"/>
              </a:lnSpc>
              <a:buFont typeface="Arial"/>
              <a:buChar char="•"/>
            </a:pPr>
            <a:r>
              <a:rPr lang="en-US" sz="3564">
                <a:solidFill>
                  <a:srgbClr val="004AAD"/>
                </a:solidFill>
                <a:latin typeface="Agrandir"/>
              </a:rPr>
              <a:t>Sao lưu và phục hồi </a:t>
            </a:r>
          </a:p>
          <a:p>
            <a:pPr>
              <a:lnSpc>
                <a:spcPts val="4990"/>
              </a:lnSpc>
            </a:pPr>
            <a:endParaRPr lang="en-US" sz="3564">
              <a:solidFill>
                <a:srgbClr val="004AAD"/>
              </a:solidFill>
              <a:latin typeface="Agrandir"/>
            </a:endParaRPr>
          </a:p>
          <a:p>
            <a:pPr>
              <a:lnSpc>
                <a:spcPts val="4990"/>
              </a:lnSpc>
            </a:pPr>
            <a:endParaRPr lang="en-US" sz="3564">
              <a:solidFill>
                <a:srgbClr val="004AAD"/>
              </a:solidFill>
              <a:latin typeface="Agrandir"/>
            </a:endParaRPr>
          </a:p>
          <a:p>
            <a:pPr>
              <a:lnSpc>
                <a:spcPts val="4990"/>
              </a:lnSpc>
              <a:spcBef>
                <a:spcPct val="0"/>
              </a:spcBef>
            </a:pPr>
            <a:r>
              <a:rPr lang="en-US" sz="3564">
                <a:solidFill>
                  <a:srgbClr val="004AAD"/>
                </a:solidFill>
                <a:latin typeface="Agrandir"/>
              </a:rPr>
              <a:t> </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BEFE5"/>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50000"/>
          </a:blip>
          <a:srcRect/>
          <a:stretch>
            <a:fillRect/>
          </a:stretch>
        </p:blipFill>
        <p:spPr>
          <a:xfrm>
            <a:off x="-4024262" y="2792360"/>
            <a:ext cx="10541077" cy="10522453"/>
          </a:xfrm>
          <a:prstGeom prst="rect">
            <a:avLst/>
          </a:prstGeom>
        </p:spPr>
      </p:pic>
      <p:pic>
        <p:nvPicPr>
          <p:cNvPr id="3" name="Picture 3"/>
          <p:cNvPicPr>
            <a:picLocks noChangeAspect="1"/>
          </p:cNvPicPr>
          <p:nvPr/>
        </p:nvPicPr>
        <p:blipFill>
          <a:blip r:embed="rId3"/>
          <a:srcRect/>
          <a:stretch>
            <a:fillRect/>
          </a:stretch>
        </p:blipFill>
        <p:spPr>
          <a:xfrm>
            <a:off x="-3259035" y="-1399033"/>
            <a:ext cx="5865675" cy="5231058"/>
          </a:xfrm>
          <a:prstGeom prst="rect">
            <a:avLst/>
          </a:prstGeom>
        </p:spPr>
      </p:pic>
      <p:pic>
        <p:nvPicPr>
          <p:cNvPr id="4" name="Picture 4"/>
          <p:cNvPicPr>
            <a:picLocks noChangeAspect="1"/>
          </p:cNvPicPr>
          <p:nvPr/>
        </p:nvPicPr>
        <p:blipFill>
          <a:blip r:embed="rId4"/>
          <a:srcRect/>
          <a:stretch>
            <a:fillRect/>
          </a:stretch>
        </p:blipFill>
        <p:spPr>
          <a:xfrm>
            <a:off x="3211640" y="1216496"/>
            <a:ext cx="8229600" cy="8229600"/>
          </a:xfrm>
          <a:prstGeom prst="rect">
            <a:avLst/>
          </a:prstGeom>
          <a:ln cap="sq">
            <a:noFill/>
            <a:prstDash val="dash"/>
          </a:ln>
        </p:spPr>
      </p:pic>
      <p:sp>
        <p:nvSpPr>
          <p:cNvPr id="5" name="TextBox 5"/>
          <p:cNvSpPr txBox="1"/>
          <p:nvPr/>
        </p:nvSpPr>
        <p:spPr>
          <a:xfrm>
            <a:off x="13000920" y="7863087"/>
            <a:ext cx="6219145" cy="1247775"/>
          </a:xfrm>
          <a:prstGeom prst="rect">
            <a:avLst/>
          </a:prstGeom>
        </p:spPr>
        <p:txBody>
          <a:bodyPr lIns="0" tIns="0" rIns="0" bIns="0" rtlCol="0" anchor="t">
            <a:spAutoFit/>
          </a:bodyPr>
          <a:lstStyle/>
          <a:p>
            <a:pPr marL="0" lvl="0" indent="0">
              <a:lnSpc>
                <a:spcPts val="8399"/>
              </a:lnSpc>
              <a:spcBef>
                <a:spcPct val="0"/>
              </a:spcBef>
            </a:pPr>
            <a:r>
              <a:rPr lang="en-US" sz="6999">
                <a:solidFill>
                  <a:srgbClr val="2B2B2B"/>
                </a:solidFill>
                <a:latin typeface="Agrandir Bold"/>
              </a:rPr>
              <a:t>4. DEMO</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FCF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25000"/>
          </a:blip>
          <a:srcRect/>
          <a:stretch>
            <a:fillRect/>
          </a:stretch>
        </p:blipFill>
        <p:spPr>
          <a:xfrm rot="6588278">
            <a:off x="13009645" y="-4732042"/>
            <a:ext cx="5352514" cy="7410352"/>
          </a:xfrm>
          <a:prstGeom prst="rect">
            <a:avLst/>
          </a:prstGeom>
        </p:spPr>
      </p:pic>
      <p:pic>
        <p:nvPicPr>
          <p:cNvPr id="3" name="Picture 3"/>
          <p:cNvPicPr>
            <a:picLocks noChangeAspect="1"/>
          </p:cNvPicPr>
          <p:nvPr/>
        </p:nvPicPr>
        <p:blipFill>
          <a:blip r:embed="rId3">
            <a:alphaModFix amt="25000"/>
          </a:blip>
          <a:srcRect/>
          <a:stretch>
            <a:fillRect/>
          </a:stretch>
        </p:blipFill>
        <p:spPr>
          <a:xfrm flipH="1">
            <a:off x="-1516223" y="8468268"/>
            <a:ext cx="10522933" cy="2420275"/>
          </a:xfrm>
          <a:prstGeom prst="rect">
            <a:avLst/>
          </a:prstGeom>
        </p:spPr>
      </p:pic>
      <p:sp>
        <p:nvSpPr>
          <p:cNvPr id="4" name="TextBox 4"/>
          <p:cNvSpPr txBox="1"/>
          <p:nvPr/>
        </p:nvSpPr>
        <p:spPr>
          <a:xfrm>
            <a:off x="0" y="186307"/>
            <a:ext cx="8021036" cy="1095375"/>
          </a:xfrm>
          <a:prstGeom prst="rect">
            <a:avLst/>
          </a:prstGeom>
        </p:spPr>
        <p:txBody>
          <a:bodyPr lIns="0" tIns="0" rIns="0" bIns="0" rtlCol="0" anchor="t">
            <a:spAutoFit/>
          </a:bodyPr>
          <a:lstStyle/>
          <a:p>
            <a:pPr marL="0" lvl="0" indent="0" algn="ctr">
              <a:lnSpc>
                <a:spcPts val="7200"/>
              </a:lnSpc>
              <a:spcBef>
                <a:spcPct val="0"/>
              </a:spcBef>
            </a:pPr>
            <a:r>
              <a:rPr lang="en-US" sz="6000">
                <a:solidFill>
                  <a:srgbClr val="2B2B2B"/>
                </a:solidFill>
                <a:latin typeface="Agrandir"/>
              </a:rPr>
              <a:t>4.1 Demo replication</a:t>
            </a:r>
          </a:p>
        </p:txBody>
      </p:sp>
      <p:sp>
        <p:nvSpPr>
          <p:cNvPr id="5" name="TextBox 5"/>
          <p:cNvSpPr txBox="1"/>
          <p:nvPr/>
        </p:nvSpPr>
        <p:spPr>
          <a:xfrm>
            <a:off x="1552965" y="1773562"/>
            <a:ext cx="14132936" cy="6965134"/>
          </a:xfrm>
          <a:prstGeom prst="rect">
            <a:avLst/>
          </a:prstGeom>
        </p:spPr>
        <p:txBody>
          <a:bodyPr lIns="0" tIns="0" rIns="0" bIns="0" rtlCol="0" anchor="t">
            <a:spAutoFit/>
          </a:bodyPr>
          <a:lstStyle/>
          <a:p>
            <a:pPr marL="971550" lvl="1" indent="-485775">
              <a:lnSpc>
                <a:spcPts val="6299"/>
              </a:lnSpc>
              <a:buFont typeface="Arial"/>
              <a:buChar char="•"/>
            </a:pPr>
            <a:r>
              <a:rPr lang="en-US" sz="4500">
                <a:solidFill>
                  <a:srgbClr val="004AAD"/>
                </a:solidFill>
                <a:latin typeface="Agrandir"/>
              </a:rPr>
              <a:t>Việc ghi dữ liệu vào 1 node, thì các node còn lại đều được replica, và cập nhật dữ liệu tương ứng (master-master)</a:t>
            </a:r>
          </a:p>
          <a:p>
            <a:pPr>
              <a:lnSpc>
                <a:spcPts val="6299"/>
              </a:lnSpc>
            </a:pPr>
            <a:endParaRPr lang="en-US" sz="4500">
              <a:solidFill>
                <a:srgbClr val="004AAD"/>
              </a:solidFill>
              <a:latin typeface="Agrandir"/>
            </a:endParaRPr>
          </a:p>
          <a:p>
            <a:pPr>
              <a:lnSpc>
                <a:spcPts val="6299"/>
              </a:lnSpc>
            </a:pPr>
            <a:endParaRPr lang="en-US" sz="4500">
              <a:solidFill>
                <a:srgbClr val="004AAD"/>
              </a:solidFill>
              <a:latin typeface="Agrandir"/>
            </a:endParaRPr>
          </a:p>
          <a:p>
            <a:pPr marL="971550" lvl="1" indent="-485775">
              <a:lnSpc>
                <a:spcPts val="6299"/>
              </a:lnSpc>
              <a:buFont typeface="Arial"/>
              <a:buChar char="•"/>
            </a:pPr>
            <a:r>
              <a:rPr lang="en-US" sz="4500">
                <a:solidFill>
                  <a:srgbClr val="004AAD"/>
                </a:solidFill>
                <a:latin typeface="Agrandir"/>
              </a:rPr>
              <a:t>Demo: create database, table, insert, update, delete</a:t>
            </a:r>
          </a:p>
          <a:p>
            <a:pPr>
              <a:lnSpc>
                <a:spcPts val="4989"/>
              </a:lnSpc>
            </a:pPr>
            <a:endParaRPr lang="en-US" sz="4500">
              <a:solidFill>
                <a:srgbClr val="004AAD"/>
              </a:solidFill>
              <a:latin typeface="Agrandir"/>
            </a:endParaRPr>
          </a:p>
          <a:p>
            <a:pPr>
              <a:lnSpc>
                <a:spcPts val="4989"/>
              </a:lnSpc>
              <a:spcBef>
                <a:spcPct val="0"/>
              </a:spcBef>
            </a:pPr>
            <a:endParaRPr lang="en-US" sz="4500">
              <a:solidFill>
                <a:srgbClr val="004AAD"/>
              </a:solidFill>
              <a:latin typeface="Agrandi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FCF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25000"/>
          </a:blip>
          <a:srcRect/>
          <a:stretch>
            <a:fillRect/>
          </a:stretch>
        </p:blipFill>
        <p:spPr>
          <a:xfrm rot="6588278">
            <a:off x="13009645" y="-4732042"/>
            <a:ext cx="5352514" cy="7410352"/>
          </a:xfrm>
          <a:prstGeom prst="rect">
            <a:avLst/>
          </a:prstGeom>
        </p:spPr>
      </p:pic>
      <p:pic>
        <p:nvPicPr>
          <p:cNvPr id="3" name="Picture 3"/>
          <p:cNvPicPr>
            <a:picLocks noChangeAspect="1"/>
          </p:cNvPicPr>
          <p:nvPr/>
        </p:nvPicPr>
        <p:blipFill>
          <a:blip r:embed="rId3">
            <a:alphaModFix amt="25000"/>
          </a:blip>
          <a:srcRect/>
          <a:stretch>
            <a:fillRect/>
          </a:stretch>
        </p:blipFill>
        <p:spPr>
          <a:xfrm flipH="1">
            <a:off x="-1516223" y="8468268"/>
            <a:ext cx="10522933" cy="2420275"/>
          </a:xfrm>
          <a:prstGeom prst="rect">
            <a:avLst/>
          </a:prstGeom>
        </p:spPr>
      </p:pic>
      <p:sp>
        <p:nvSpPr>
          <p:cNvPr id="4" name="TextBox 4"/>
          <p:cNvSpPr txBox="1"/>
          <p:nvPr/>
        </p:nvSpPr>
        <p:spPr>
          <a:xfrm>
            <a:off x="-274576" y="130500"/>
            <a:ext cx="7407164" cy="1095375"/>
          </a:xfrm>
          <a:prstGeom prst="rect">
            <a:avLst/>
          </a:prstGeom>
        </p:spPr>
        <p:txBody>
          <a:bodyPr lIns="0" tIns="0" rIns="0" bIns="0" rtlCol="0" anchor="t">
            <a:spAutoFit/>
          </a:bodyPr>
          <a:lstStyle/>
          <a:p>
            <a:pPr marL="0" lvl="0" indent="0" algn="ctr">
              <a:lnSpc>
                <a:spcPts val="7200"/>
              </a:lnSpc>
              <a:spcBef>
                <a:spcPct val="0"/>
              </a:spcBef>
            </a:pPr>
            <a:r>
              <a:rPr lang="en-US" sz="6000">
                <a:solidFill>
                  <a:srgbClr val="2B2B2B"/>
                </a:solidFill>
                <a:latin typeface="Agrandir"/>
              </a:rPr>
              <a:t>4.2 Demo monitor</a:t>
            </a:r>
          </a:p>
        </p:txBody>
      </p:sp>
      <p:sp>
        <p:nvSpPr>
          <p:cNvPr id="5" name="TextBox 5"/>
          <p:cNvSpPr txBox="1"/>
          <p:nvPr/>
        </p:nvSpPr>
        <p:spPr>
          <a:xfrm>
            <a:off x="482094" y="1331684"/>
            <a:ext cx="17324588" cy="8807493"/>
          </a:xfrm>
          <a:prstGeom prst="rect">
            <a:avLst/>
          </a:prstGeom>
        </p:spPr>
        <p:txBody>
          <a:bodyPr lIns="0" tIns="0" rIns="0" bIns="0" rtlCol="0" anchor="t">
            <a:spAutoFit/>
          </a:bodyPr>
          <a:lstStyle/>
          <a:p>
            <a:pPr marL="979606" lvl="1" indent="-489803">
              <a:lnSpc>
                <a:spcPts val="6352"/>
              </a:lnSpc>
              <a:buFont typeface="Arial"/>
              <a:buChar char="•"/>
            </a:pPr>
            <a:r>
              <a:rPr lang="en-US" sz="4537">
                <a:solidFill>
                  <a:srgbClr val="004AAD"/>
                </a:solidFill>
                <a:latin typeface="Agrandir"/>
              </a:rPr>
              <a:t>Trong quản lý hệ thống, việc có sự cố bất ngờ xảy ra là không thể tránh khỏi, do đó hệ thống cần có khả năng monitor nhầm đưa ra các giải pháp hợp lí, kịp thời</a:t>
            </a:r>
          </a:p>
          <a:p>
            <a:pPr>
              <a:lnSpc>
                <a:spcPts val="6352"/>
              </a:lnSpc>
            </a:pPr>
            <a:endParaRPr lang="en-US" sz="4537">
              <a:solidFill>
                <a:srgbClr val="004AAD"/>
              </a:solidFill>
              <a:latin typeface="Agrandir"/>
            </a:endParaRPr>
          </a:p>
          <a:p>
            <a:pPr marL="979606" lvl="1" indent="-489803">
              <a:lnSpc>
                <a:spcPts val="6352"/>
              </a:lnSpc>
              <a:buFont typeface="Arial"/>
              <a:buChar char="•"/>
            </a:pPr>
            <a:r>
              <a:rPr lang="en-US" sz="4537">
                <a:solidFill>
                  <a:srgbClr val="004AAD"/>
                </a:solidFill>
                <a:latin typeface="Agrandir"/>
              </a:rPr>
              <a:t>Triển khai trên hệ thống thật, thì sau khi monitor được có sự cố, thì quản trị viên đã thiết kế các giải pháp riêng cho từng case, ví dụ như là gửi mail cho quản trị viên.</a:t>
            </a:r>
          </a:p>
          <a:p>
            <a:pPr>
              <a:lnSpc>
                <a:spcPts val="6352"/>
              </a:lnSpc>
            </a:pPr>
            <a:endParaRPr lang="en-US" sz="4537">
              <a:solidFill>
                <a:srgbClr val="004AAD"/>
              </a:solidFill>
              <a:latin typeface="Agrandir"/>
            </a:endParaRPr>
          </a:p>
          <a:p>
            <a:pPr marL="979606" lvl="1" indent="-489803">
              <a:lnSpc>
                <a:spcPts val="6352"/>
              </a:lnSpc>
              <a:buFont typeface="Arial"/>
              <a:buChar char="•"/>
            </a:pPr>
            <a:r>
              <a:rPr lang="en-US" sz="4537">
                <a:solidFill>
                  <a:srgbClr val="004AAD"/>
                </a:solidFill>
                <a:latin typeface="Agrandir"/>
              </a:rPr>
              <a:t>Demo: stop mysql (dead) trên 1 node, hệ thống sẽ monitor được, và sẽ cố gắng wakeup node đó.</a:t>
            </a:r>
          </a:p>
          <a:p>
            <a:pPr>
              <a:lnSpc>
                <a:spcPts val="5031"/>
              </a:lnSpc>
              <a:spcBef>
                <a:spcPct val="0"/>
              </a:spcBef>
            </a:pPr>
            <a:endParaRPr lang="en-US" sz="4537">
              <a:solidFill>
                <a:srgbClr val="004AAD"/>
              </a:solidFill>
              <a:latin typeface="Agrandi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FCF7"/>
        </a:solidFill>
        <a:effectLst/>
      </p:bgPr>
    </p:bg>
    <p:spTree>
      <p:nvGrpSpPr>
        <p:cNvPr id="1" name=""/>
        <p:cNvGrpSpPr/>
        <p:nvPr/>
      </p:nvGrpSpPr>
      <p:grpSpPr>
        <a:xfrm>
          <a:off x="0" y="0"/>
          <a:ext cx="0" cy="0"/>
          <a:chOff x="0" y="0"/>
          <a:chExt cx="0" cy="0"/>
        </a:xfrm>
      </p:grpSpPr>
      <p:sp>
        <p:nvSpPr>
          <p:cNvPr id="2" name="Freeform 2"/>
          <p:cNvSpPr/>
          <p:nvPr/>
        </p:nvSpPr>
        <p:spPr>
          <a:xfrm>
            <a:off x="16921370" y="991777"/>
            <a:ext cx="337930" cy="337930"/>
          </a:xfrm>
          <a:custGeom>
            <a:avLst/>
            <a:gdLst/>
            <a:ahLst/>
            <a:cxnLst/>
            <a:rect l="l" t="t" r="r" b="b"/>
            <a:pathLst>
              <a:path w="337930" h="337930">
                <a:moveTo>
                  <a:pt x="0" y="0"/>
                </a:moveTo>
                <a:lnTo>
                  <a:pt x="337930" y="0"/>
                </a:lnTo>
                <a:lnTo>
                  <a:pt x="337930" y="337930"/>
                </a:lnTo>
                <a:lnTo>
                  <a:pt x="0" y="33793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pic>
        <p:nvPicPr>
          <p:cNvPr id="3" name="Picture 3"/>
          <p:cNvPicPr>
            <a:picLocks noChangeAspect="1"/>
          </p:cNvPicPr>
          <p:nvPr/>
        </p:nvPicPr>
        <p:blipFill>
          <a:blip r:embed="rId4">
            <a:alphaModFix amt="25000"/>
          </a:blip>
          <a:srcRect/>
          <a:stretch>
            <a:fillRect/>
          </a:stretch>
        </p:blipFill>
        <p:spPr>
          <a:xfrm rot="-2932469">
            <a:off x="-2458732" y="-2682360"/>
            <a:ext cx="14388035" cy="16061643"/>
          </a:xfrm>
          <a:prstGeom prst="rect">
            <a:avLst/>
          </a:prstGeom>
        </p:spPr>
      </p:pic>
      <p:sp>
        <p:nvSpPr>
          <p:cNvPr id="4" name="TextBox 4"/>
          <p:cNvSpPr txBox="1"/>
          <p:nvPr/>
        </p:nvSpPr>
        <p:spPr>
          <a:xfrm>
            <a:off x="5670054" y="4274503"/>
            <a:ext cx="6947892" cy="1566544"/>
          </a:xfrm>
          <a:prstGeom prst="rect">
            <a:avLst/>
          </a:prstGeom>
        </p:spPr>
        <p:txBody>
          <a:bodyPr lIns="0" tIns="0" rIns="0" bIns="0" rtlCol="0" anchor="t">
            <a:spAutoFit/>
          </a:bodyPr>
          <a:lstStyle/>
          <a:p>
            <a:pPr algn="ctr">
              <a:lnSpc>
                <a:spcPts val="12880"/>
              </a:lnSpc>
            </a:pPr>
            <a:r>
              <a:rPr lang="en-US" sz="9200">
                <a:solidFill>
                  <a:srgbClr val="032E94"/>
                </a:solidFill>
                <a:latin typeface="Noto Sans Bold"/>
              </a:rPr>
              <a:t>THANK YOU</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6E4E3"/>
        </a:solidFill>
        <a:effectLst/>
      </p:bgPr>
    </p:bg>
    <p:spTree>
      <p:nvGrpSpPr>
        <p:cNvPr id="1" name=""/>
        <p:cNvGrpSpPr/>
        <p:nvPr/>
      </p:nvGrpSpPr>
      <p:grpSpPr>
        <a:xfrm>
          <a:off x="0" y="0"/>
          <a:ext cx="0" cy="0"/>
          <a:chOff x="0" y="0"/>
          <a:chExt cx="0" cy="0"/>
        </a:xfrm>
      </p:grpSpPr>
      <p:grpSp>
        <p:nvGrpSpPr>
          <p:cNvPr id="2" name="Group 2"/>
          <p:cNvGrpSpPr/>
          <p:nvPr/>
        </p:nvGrpSpPr>
        <p:grpSpPr>
          <a:xfrm>
            <a:off x="1028700" y="4200469"/>
            <a:ext cx="6780460" cy="2070753"/>
            <a:chOff x="0" y="0"/>
            <a:chExt cx="9040614" cy="2761004"/>
          </a:xfrm>
        </p:grpSpPr>
        <p:sp>
          <p:nvSpPr>
            <p:cNvPr id="3" name="TextBox 3"/>
            <p:cNvSpPr txBox="1"/>
            <p:nvPr/>
          </p:nvSpPr>
          <p:spPr>
            <a:xfrm>
              <a:off x="0" y="-257175"/>
              <a:ext cx="9040614" cy="2085975"/>
            </a:xfrm>
            <a:prstGeom prst="rect">
              <a:avLst/>
            </a:prstGeom>
          </p:spPr>
          <p:txBody>
            <a:bodyPr lIns="0" tIns="0" rIns="0" bIns="0" rtlCol="0" anchor="t">
              <a:spAutoFit/>
            </a:bodyPr>
            <a:lstStyle/>
            <a:p>
              <a:pPr marL="0" lvl="0" indent="0" algn="l">
                <a:lnSpc>
                  <a:spcPts val="10800"/>
                </a:lnSpc>
                <a:spcBef>
                  <a:spcPct val="0"/>
                </a:spcBef>
              </a:pPr>
              <a:r>
                <a:rPr lang="en-US" sz="9000">
                  <a:solidFill>
                    <a:srgbClr val="2B2B2B"/>
                  </a:solidFill>
                  <a:latin typeface="Agrandir Bold"/>
                </a:rPr>
                <a:t>Content</a:t>
              </a:r>
            </a:p>
          </p:txBody>
        </p:sp>
        <p:sp>
          <p:nvSpPr>
            <p:cNvPr id="4" name="TextBox 4"/>
            <p:cNvSpPr txBox="1"/>
            <p:nvPr/>
          </p:nvSpPr>
          <p:spPr>
            <a:xfrm>
              <a:off x="0" y="2071606"/>
              <a:ext cx="9040614" cy="689398"/>
            </a:xfrm>
            <a:prstGeom prst="rect">
              <a:avLst/>
            </a:prstGeom>
          </p:spPr>
          <p:txBody>
            <a:bodyPr lIns="0" tIns="0" rIns="0" bIns="0" rtlCol="0" anchor="t">
              <a:spAutoFit/>
            </a:bodyPr>
            <a:lstStyle/>
            <a:p>
              <a:pPr marL="0" lvl="0" indent="0" algn="l">
                <a:lnSpc>
                  <a:spcPts val="3920"/>
                </a:lnSpc>
                <a:spcBef>
                  <a:spcPct val="0"/>
                </a:spcBef>
              </a:pPr>
              <a:endParaRPr/>
            </a:p>
          </p:txBody>
        </p:sp>
      </p:grpSp>
      <p:grpSp>
        <p:nvGrpSpPr>
          <p:cNvPr id="5" name="Group 5"/>
          <p:cNvGrpSpPr/>
          <p:nvPr/>
        </p:nvGrpSpPr>
        <p:grpSpPr>
          <a:xfrm>
            <a:off x="8474321" y="1202182"/>
            <a:ext cx="8975190" cy="1128456"/>
            <a:chOff x="0" y="0"/>
            <a:chExt cx="11966920" cy="1504608"/>
          </a:xfrm>
        </p:grpSpPr>
        <p:sp>
          <p:nvSpPr>
            <p:cNvPr id="6" name="Freeform 6"/>
            <p:cNvSpPr/>
            <p:nvPr/>
          </p:nvSpPr>
          <p:spPr>
            <a:xfrm>
              <a:off x="0" y="0"/>
              <a:ext cx="1460838" cy="1504608"/>
            </a:xfrm>
            <a:custGeom>
              <a:avLst/>
              <a:gdLst/>
              <a:ahLst/>
              <a:cxnLst/>
              <a:rect l="l" t="t" r="r" b="b"/>
              <a:pathLst>
                <a:path w="1460838" h="1504608">
                  <a:moveTo>
                    <a:pt x="0" y="0"/>
                  </a:moveTo>
                  <a:lnTo>
                    <a:pt x="1460838" y="0"/>
                  </a:lnTo>
                  <a:lnTo>
                    <a:pt x="1460838" y="1504608"/>
                  </a:lnTo>
                  <a:lnTo>
                    <a:pt x="0" y="150460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7" name="TextBox 7"/>
            <p:cNvSpPr txBox="1"/>
            <p:nvPr/>
          </p:nvSpPr>
          <p:spPr>
            <a:xfrm>
              <a:off x="2123635" y="180138"/>
              <a:ext cx="9843285" cy="963357"/>
            </a:xfrm>
            <a:prstGeom prst="rect">
              <a:avLst/>
            </a:prstGeom>
          </p:spPr>
          <p:txBody>
            <a:bodyPr lIns="0" tIns="0" rIns="0" bIns="0" rtlCol="0" anchor="t">
              <a:spAutoFit/>
            </a:bodyPr>
            <a:lstStyle/>
            <a:p>
              <a:pPr algn="l">
                <a:lnSpc>
                  <a:spcPts val="5457"/>
                </a:lnSpc>
              </a:pPr>
              <a:r>
                <a:rPr lang="en-US" sz="3898">
                  <a:solidFill>
                    <a:srgbClr val="2B2B2B"/>
                  </a:solidFill>
                  <a:latin typeface="Agrandir Bold"/>
                </a:rPr>
                <a:t>Concept &amp; Market</a:t>
              </a:r>
            </a:p>
          </p:txBody>
        </p:sp>
        <p:sp>
          <p:nvSpPr>
            <p:cNvPr id="8" name="TextBox 8"/>
            <p:cNvSpPr txBox="1"/>
            <p:nvPr/>
          </p:nvSpPr>
          <p:spPr>
            <a:xfrm>
              <a:off x="456488" y="388237"/>
              <a:ext cx="547862" cy="613833"/>
            </a:xfrm>
            <a:prstGeom prst="rect">
              <a:avLst/>
            </a:prstGeom>
          </p:spPr>
          <p:txBody>
            <a:bodyPr lIns="0" tIns="0" rIns="0" bIns="0" rtlCol="0" anchor="t">
              <a:spAutoFit/>
            </a:bodyPr>
            <a:lstStyle/>
            <a:p>
              <a:pPr algn="ctr">
                <a:lnSpc>
                  <a:spcPts val="3499"/>
                </a:lnSpc>
              </a:pPr>
              <a:r>
                <a:rPr lang="en-US" sz="2499">
                  <a:solidFill>
                    <a:srgbClr val="2B2B2B"/>
                  </a:solidFill>
                  <a:latin typeface="Agrandir Bold"/>
                </a:rPr>
                <a:t>1</a:t>
              </a:r>
            </a:p>
          </p:txBody>
        </p:sp>
      </p:grpSp>
      <p:grpSp>
        <p:nvGrpSpPr>
          <p:cNvPr id="9" name="Group 9"/>
          <p:cNvGrpSpPr/>
          <p:nvPr/>
        </p:nvGrpSpPr>
        <p:grpSpPr>
          <a:xfrm>
            <a:off x="8474321" y="3454588"/>
            <a:ext cx="8975190" cy="1128456"/>
            <a:chOff x="0" y="0"/>
            <a:chExt cx="11966920" cy="1504608"/>
          </a:xfrm>
        </p:grpSpPr>
        <p:sp>
          <p:nvSpPr>
            <p:cNvPr id="10" name="Freeform 10"/>
            <p:cNvSpPr/>
            <p:nvPr/>
          </p:nvSpPr>
          <p:spPr>
            <a:xfrm>
              <a:off x="0" y="0"/>
              <a:ext cx="1460838" cy="1504608"/>
            </a:xfrm>
            <a:custGeom>
              <a:avLst/>
              <a:gdLst/>
              <a:ahLst/>
              <a:cxnLst/>
              <a:rect l="l" t="t" r="r" b="b"/>
              <a:pathLst>
                <a:path w="1460838" h="1504608">
                  <a:moveTo>
                    <a:pt x="0" y="0"/>
                  </a:moveTo>
                  <a:lnTo>
                    <a:pt x="1460838" y="0"/>
                  </a:lnTo>
                  <a:lnTo>
                    <a:pt x="1460838" y="1504608"/>
                  </a:lnTo>
                  <a:lnTo>
                    <a:pt x="0" y="150460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1" name="TextBox 11"/>
            <p:cNvSpPr txBox="1"/>
            <p:nvPr/>
          </p:nvSpPr>
          <p:spPr>
            <a:xfrm>
              <a:off x="2123635" y="180138"/>
              <a:ext cx="9843285" cy="963357"/>
            </a:xfrm>
            <a:prstGeom prst="rect">
              <a:avLst/>
            </a:prstGeom>
          </p:spPr>
          <p:txBody>
            <a:bodyPr lIns="0" tIns="0" rIns="0" bIns="0" rtlCol="0" anchor="t">
              <a:spAutoFit/>
            </a:bodyPr>
            <a:lstStyle/>
            <a:p>
              <a:pPr algn="l">
                <a:lnSpc>
                  <a:spcPts val="5457"/>
                </a:lnSpc>
              </a:pPr>
              <a:r>
                <a:rPr lang="en-US" sz="3898">
                  <a:solidFill>
                    <a:srgbClr val="2B2B2B"/>
                  </a:solidFill>
                  <a:latin typeface="Agrandir Bold"/>
                </a:rPr>
                <a:t>System design &amp; flow</a:t>
              </a:r>
            </a:p>
          </p:txBody>
        </p:sp>
        <p:sp>
          <p:nvSpPr>
            <p:cNvPr id="12" name="TextBox 12"/>
            <p:cNvSpPr txBox="1"/>
            <p:nvPr/>
          </p:nvSpPr>
          <p:spPr>
            <a:xfrm>
              <a:off x="456488" y="388237"/>
              <a:ext cx="547862" cy="613833"/>
            </a:xfrm>
            <a:prstGeom prst="rect">
              <a:avLst/>
            </a:prstGeom>
          </p:spPr>
          <p:txBody>
            <a:bodyPr lIns="0" tIns="0" rIns="0" bIns="0" rtlCol="0" anchor="t">
              <a:spAutoFit/>
            </a:bodyPr>
            <a:lstStyle/>
            <a:p>
              <a:pPr algn="ctr">
                <a:lnSpc>
                  <a:spcPts val="3499"/>
                </a:lnSpc>
              </a:pPr>
              <a:r>
                <a:rPr lang="en-US" sz="2499">
                  <a:solidFill>
                    <a:srgbClr val="2B2B2B"/>
                  </a:solidFill>
                  <a:latin typeface="Agrandir Bold"/>
                </a:rPr>
                <a:t>2</a:t>
              </a:r>
            </a:p>
          </p:txBody>
        </p:sp>
      </p:grpSp>
      <p:grpSp>
        <p:nvGrpSpPr>
          <p:cNvPr id="13" name="Group 13"/>
          <p:cNvGrpSpPr/>
          <p:nvPr/>
        </p:nvGrpSpPr>
        <p:grpSpPr>
          <a:xfrm>
            <a:off x="8474321" y="5706994"/>
            <a:ext cx="8975190" cy="1128456"/>
            <a:chOff x="0" y="0"/>
            <a:chExt cx="11966920" cy="1504608"/>
          </a:xfrm>
        </p:grpSpPr>
        <p:sp>
          <p:nvSpPr>
            <p:cNvPr id="14" name="Freeform 14"/>
            <p:cNvSpPr/>
            <p:nvPr/>
          </p:nvSpPr>
          <p:spPr>
            <a:xfrm>
              <a:off x="0" y="0"/>
              <a:ext cx="1460838" cy="1504608"/>
            </a:xfrm>
            <a:custGeom>
              <a:avLst/>
              <a:gdLst/>
              <a:ahLst/>
              <a:cxnLst/>
              <a:rect l="l" t="t" r="r" b="b"/>
              <a:pathLst>
                <a:path w="1460838" h="1504608">
                  <a:moveTo>
                    <a:pt x="0" y="0"/>
                  </a:moveTo>
                  <a:lnTo>
                    <a:pt x="1460838" y="0"/>
                  </a:lnTo>
                  <a:lnTo>
                    <a:pt x="1460838" y="1504608"/>
                  </a:lnTo>
                  <a:lnTo>
                    <a:pt x="0" y="150460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5" name="TextBox 15"/>
            <p:cNvSpPr txBox="1"/>
            <p:nvPr/>
          </p:nvSpPr>
          <p:spPr>
            <a:xfrm>
              <a:off x="2123635" y="180138"/>
              <a:ext cx="9843285" cy="963357"/>
            </a:xfrm>
            <a:prstGeom prst="rect">
              <a:avLst/>
            </a:prstGeom>
          </p:spPr>
          <p:txBody>
            <a:bodyPr lIns="0" tIns="0" rIns="0" bIns="0" rtlCol="0" anchor="t">
              <a:spAutoFit/>
            </a:bodyPr>
            <a:lstStyle/>
            <a:p>
              <a:pPr algn="l">
                <a:lnSpc>
                  <a:spcPts val="5457"/>
                </a:lnSpc>
              </a:pPr>
              <a:r>
                <a:rPr lang="en-US" sz="3898">
                  <a:solidFill>
                    <a:srgbClr val="2B2B2B"/>
                  </a:solidFill>
                  <a:latin typeface="Agrandir Bold"/>
                </a:rPr>
                <a:t>Feature</a:t>
              </a:r>
            </a:p>
          </p:txBody>
        </p:sp>
        <p:sp>
          <p:nvSpPr>
            <p:cNvPr id="16" name="TextBox 16"/>
            <p:cNvSpPr txBox="1"/>
            <p:nvPr/>
          </p:nvSpPr>
          <p:spPr>
            <a:xfrm>
              <a:off x="456488" y="388237"/>
              <a:ext cx="547862" cy="613833"/>
            </a:xfrm>
            <a:prstGeom prst="rect">
              <a:avLst/>
            </a:prstGeom>
          </p:spPr>
          <p:txBody>
            <a:bodyPr lIns="0" tIns="0" rIns="0" bIns="0" rtlCol="0" anchor="t">
              <a:spAutoFit/>
            </a:bodyPr>
            <a:lstStyle/>
            <a:p>
              <a:pPr algn="ctr">
                <a:lnSpc>
                  <a:spcPts val="3499"/>
                </a:lnSpc>
              </a:pPr>
              <a:r>
                <a:rPr lang="en-US" sz="2499">
                  <a:solidFill>
                    <a:srgbClr val="2B2B2B"/>
                  </a:solidFill>
                  <a:latin typeface="Agrandir Bold"/>
                </a:rPr>
                <a:t>3</a:t>
              </a:r>
            </a:p>
          </p:txBody>
        </p:sp>
      </p:grpSp>
      <p:grpSp>
        <p:nvGrpSpPr>
          <p:cNvPr id="17" name="Group 17"/>
          <p:cNvGrpSpPr/>
          <p:nvPr/>
        </p:nvGrpSpPr>
        <p:grpSpPr>
          <a:xfrm>
            <a:off x="8474321" y="7959401"/>
            <a:ext cx="8975190" cy="1128456"/>
            <a:chOff x="0" y="0"/>
            <a:chExt cx="11966920" cy="1504608"/>
          </a:xfrm>
        </p:grpSpPr>
        <p:sp>
          <p:nvSpPr>
            <p:cNvPr id="18" name="Freeform 18"/>
            <p:cNvSpPr/>
            <p:nvPr/>
          </p:nvSpPr>
          <p:spPr>
            <a:xfrm>
              <a:off x="0" y="0"/>
              <a:ext cx="1460838" cy="1504608"/>
            </a:xfrm>
            <a:custGeom>
              <a:avLst/>
              <a:gdLst/>
              <a:ahLst/>
              <a:cxnLst/>
              <a:rect l="l" t="t" r="r" b="b"/>
              <a:pathLst>
                <a:path w="1460838" h="1504608">
                  <a:moveTo>
                    <a:pt x="0" y="0"/>
                  </a:moveTo>
                  <a:lnTo>
                    <a:pt x="1460838" y="0"/>
                  </a:lnTo>
                  <a:lnTo>
                    <a:pt x="1460838" y="1504608"/>
                  </a:lnTo>
                  <a:lnTo>
                    <a:pt x="0" y="150460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9" name="TextBox 19"/>
            <p:cNvSpPr txBox="1"/>
            <p:nvPr/>
          </p:nvSpPr>
          <p:spPr>
            <a:xfrm>
              <a:off x="2123635" y="180138"/>
              <a:ext cx="9843285" cy="963357"/>
            </a:xfrm>
            <a:prstGeom prst="rect">
              <a:avLst/>
            </a:prstGeom>
          </p:spPr>
          <p:txBody>
            <a:bodyPr lIns="0" tIns="0" rIns="0" bIns="0" rtlCol="0" anchor="t">
              <a:spAutoFit/>
            </a:bodyPr>
            <a:lstStyle/>
            <a:p>
              <a:pPr algn="l">
                <a:lnSpc>
                  <a:spcPts val="5457"/>
                </a:lnSpc>
              </a:pPr>
              <a:r>
                <a:rPr lang="en-US" sz="3898">
                  <a:solidFill>
                    <a:srgbClr val="2B2B2B"/>
                  </a:solidFill>
                  <a:latin typeface="Agrandir Bold"/>
                </a:rPr>
                <a:t>Demo</a:t>
              </a:r>
            </a:p>
          </p:txBody>
        </p:sp>
        <p:sp>
          <p:nvSpPr>
            <p:cNvPr id="20" name="TextBox 20"/>
            <p:cNvSpPr txBox="1"/>
            <p:nvPr/>
          </p:nvSpPr>
          <p:spPr>
            <a:xfrm>
              <a:off x="456488" y="388237"/>
              <a:ext cx="547862" cy="613833"/>
            </a:xfrm>
            <a:prstGeom prst="rect">
              <a:avLst/>
            </a:prstGeom>
          </p:spPr>
          <p:txBody>
            <a:bodyPr lIns="0" tIns="0" rIns="0" bIns="0" rtlCol="0" anchor="t">
              <a:spAutoFit/>
            </a:bodyPr>
            <a:lstStyle/>
            <a:p>
              <a:pPr algn="ctr">
                <a:lnSpc>
                  <a:spcPts val="3499"/>
                </a:lnSpc>
              </a:pPr>
              <a:r>
                <a:rPr lang="en-US" sz="2499">
                  <a:solidFill>
                    <a:srgbClr val="2B2B2B"/>
                  </a:solidFill>
                  <a:latin typeface="Agrandir Bold"/>
                </a:rPr>
                <a:t>4</a:t>
              </a: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6E4E3"/>
        </a:solidFill>
        <a:effectLst/>
      </p:bgPr>
    </p:bg>
    <p:spTree>
      <p:nvGrpSpPr>
        <p:cNvPr id="1" name=""/>
        <p:cNvGrpSpPr/>
        <p:nvPr/>
      </p:nvGrpSpPr>
      <p:grpSpPr>
        <a:xfrm>
          <a:off x="0" y="0"/>
          <a:ext cx="0" cy="0"/>
          <a:chOff x="0" y="0"/>
          <a:chExt cx="0" cy="0"/>
        </a:xfrm>
      </p:grpSpPr>
      <p:sp>
        <p:nvSpPr>
          <p:cNvPr id="2" name="Freeform 2"/>
          <p:cNvSpPr/>
          <p:nvPr/>
        </p:nvSpPr>
        <p:spPr>
          <a:xfrm>
            <a:off x="450281" y="3080022"/>
            <a:ext cx="9841959" cy="4126957"/>
          </a:xfrm>
          <a:custGeom>
            <a:avLst/>
            <a:gdLst/>
            <a:ahLst/>
            <a:cxnLst/>
            <a:rect l="l" t="t" r="r" b="b"/>
            <a:pathLst>
              <a:path w="9841959" h="4126957">
                <a:moveTo>
                  <a:pt x="0" y="0"/>
                </a:moveTo>
                <a:lnTo>
                  <a:pt x="9841958" y="0"/>
                </a:lnTo>
                <a:lnTo>
                  <a:pt x="9841958" y="4126956"/>
                </a:lnTo>
                <a:lnTo>
                  <a:pt x="0" y="4126956"/>
                </a:lnTo>
                <a:lnTo>
                  <a:pt x="0" y="0"/>
                </a:lnTo>
                <a:close/>
              </a:path>
            </a:pathLst>
          </a:custGeom>
          <a:blipFill>
            <a:blip r:embed="rId3"/>
            <a:stretch>
              <a:fillRect/>
            </a:stretch>
          </a:blipFill>
        </p:spPr>
        <p:txBody>
          <a:bodyPr/>
          <a:lstStyle/>
          <a:p>
            <a:endParaRPr lang="en-US"/>
          </a:p>
        </p:txBody>
      </p:sp>
      <p:pic>
        <p:nvPicPr>
          <p:cNvPr id="3" name="Picture 3"/>
          <p:cNvPicPr>
            <a:picLocks noChangeAspect="1"/>
          </p:cNvPicPr>
          <p:nvPr/>
        </p:nvPicPr>
        <p:blipFill>
          <a:blip r:embed="rId4"/>
          <a:srcRect/>
          <a:stretch>
            <a:fillRect/>
          </a:stretch>
        </p:blipFill>
        <p:spPr>
          <a:xfrm rot="-3751601">
            <a:off x="-595322" y="-2615529"/>
            <a:ext cx="5865675" cy="5231058"/>
          </a:xfrm>
          <a:prstGeom prst="rect">
            <a:avLst/>
          </a:prstGeom>
        </p:spPr>
      </p:pic>
      <p:sp>
        <p:nvSpPr>
          <p:cNvPr id="4" name="TextBox 4"/>
          <p:cNvSpPr txBox="1"/>
          <p:nvPr/>
        </p:nvSpPr>
        <p:spPr>
          <a:xfrm>
            <a:off x="10292239" y="2448489"/>
            <a:ext cx="7545480" cy="7305252"/>
          </a:xfrm>
          <a:prstGeom prst="rect">
            <a:avLst/>
          </a:prstGeom>
        </p:spPr>
        <p:txBody>
          <a:bodyPr lIns="0" tIns="0" rIns="0" bIns="0" rtlCol="0" anchor="t">
            <a:spAutoFit/>
          </a:bodyPr>
          <a:lstStyle/>
          <a:p>
            <a:pPr marL="635524" lvl="1" indent="-317762">
              <a:lnSpc>
                <a:spcPts val="4121"/>
              </a:lnSpc>
              <a:buFont typeface="Arial"/>
              <a:buChar char="•"/>
            </a:pPr>
            <a:r>
              <a:rPr lang="en-US" sz="2943">
                <a:solidFill>
                  <a:srgbClr val="2B2B2B"/>
                </a:solidFill>
                <a:latin typeface="Agrandir"/>
              </a:rPr>
              <a:t>Tổng quát: MySQL Cluster là một mô hình hoạt động của MySQL.</a:t>
            </a:r>
          </a:p>
          <a:p>
            <a:pPr>
              <a:lnSpc>
                <a:spcPts val="4121"/>
              </a:lnSpc>
            </a:pPr>
            <a:endParaRPr lang="en-US" sz="2943">
              <a:solidFill>
                <a:srgbClr val="2B2B2B"/>
              </a:solidFill>
              <a:latin typeface="Agrandir"/>
            </a:endParaRPr>
          </a:p>
          <a:p>
            <a:pPr marL="635524" lvl="1" indent="-317762">
              <a:lnSpc>
                <a:spcPts val="4121"/>
              </a:lnSpc>
              <a:buFont typeface="Arial"/>
              <a:buChar char="•"/>
            </a:pPr>
            <a:r>
              <a:rPr lang="en-US" sz="2943">
                <a:solidFill>
                  <a:srgbClr val="2B2B2B"/>
                </a:solidFill>
                <a:latin typeface="Agrandir"/>
              </a:rPr>
              <a:t>Cụ thể hơn: MySQL Cluster là một cơ sở dữ liệu phân tán được thiết kế cho việc mở rộng và tính sẵn sàng cao. Nó cung cấp khả năng truy cập thời gian thực trong bộ nhớ với tính nhất quán giao dịch giữa các phân vùng và bộ dữ liệu. Do đó, nó được thiết kế cho các ứng dụng quan trọng.</a:t>
            </a:r>
          </a:p>
          <a:p>
            <a:pPr>
              <a:lnSpc>
                <a:spcPts val="4121"/>
              </a:lnSpc>
            </a:pPr>
            <a:endParaRPr lang="en-US" sz="2943">
              <a:solidFill>
                <a:srgbClr val="2B2B2B"/>
              </a:solidFill>
              <a:latin typeface="Agrandir"/>
            </a:endParaRPr>
          </a:p>
          <a:p>
            <a:pPr>
              <a:lnSpc>
                <a:spcPts val="4121"/>
              </a:lnSpc>
            </a:pPr>
            <a:endParaRPr lang="en-US" sz="2943">
              <a:solidFill>
                <a:srgbClr val="2B2B2B"/>
              </a:solidFill>
              <a:latin typeface="Agrandir"/>
            </a:endParaRPr>
          </a:p>
          <a:p>
            <a:pPr marL="0" lvl="0" indent="0" algn="l">
              <a:lnSpc>
                <a:spcPts val="4121"/>
              </a:lnSpc>
            </a:pPr>
            <a:endParaRPr lang="en-US" sz="2943">
              <a:solidFill>
                <a:srgbClr val="2B2B2B"/>
              </a:solidFill>
              <a:latin typeface="Agrandir"/>
            </a:endParaRPr>
          </a:p>
        </p:txBody>
      </p:sp>
      <p:sp>
        <p:nvSpPr>
          <p:cNvPr id="5" name="TextBox 5"/>
          <p:cNvSpPr txBox="1"/>
          <p:nvPr/>
        </p:nvSpPr>
        <p:spPr>
          <a:xfrm>
            <a:off x="10589875" y="838200"/>
            <a:ext cx="6219145" cy="1247775"/>
          </a:xfrm>
          <a:prstGeom prst="rect">
            <a:avLst/>
          </a:prstGeom>
        </p:spPr>
        <p:txBody>
          <a:bodyPr lIns="0" tIns="0" rIns="0" bIns="0" rtlCol="0" anchor="t">
            <a:spAutoFit/>
          </a:bodyPr>
          <a:lstStyle/>
          <a:p>
            <a:pPr algn="just">
              <a:lnSpc>
                <a:spcPts val="8399"/>
              </a:lnSpc>
            </a:pPr>
            <a:r>
              <a:rPr lang="en-US" sz="6999">
                <a:solidFill>
                  <a:srgbClr val="2B2B2B"/>
                </a:solidFill>
                <a:latin typeface="Agrandir"/>
              </a:rPr>
              <a:t> 1.1 Concept</a:t>
            </a:r>
          </a:p>
        </p:txBody>
      </p:sp>
      <p:pic>
        <p:nvPicPr>
          <p:cNvPr id="6" name="Picture 6"/>
          <p:cNvPicPr>
            <a:picLocks noChangeAspect="1"/>
          </p:cNvPicPr>
          <p:nvPr/>
        </p:nvPicPr>
        <p:blipFill>
          <a:blip r:embed="rId5">
            <a:alphaModFix amt="50000"/>
          </a:blip>
          <a:srcRect/>
          <a:stretch>
            <a:fillRect/>
          </a:stretch>
        </p:blipFill>
        <p:spPr>
          <a:xfrm rot="-3839565">
            <a:off x="-264215" y="6698823"/>
            <a:ext cx="10541077" cy="10522453"/>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6E4E3"/>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a:stretch>
            <a:fillRect/>
          </a:stretch>
        </p:blipFill>
        <p:spPr>
          <a:xfrm rot="-3751601">
            <a:off x="-91169" y="-4022042"/>
            <a:ext cx="5865675" cy="5231058"/>
          </a:xfrm>
          <a:prstGeom prst="rect">
            <a:avLst/>
          </a:prstGeom>
        </p:spPr>
      </p:pic>
      <p:sp>
        <p:nvSpPr>
          <p:cNvPr id="3" name="TextBox 3"/>
          <p:cNvSpPr txBox="1"/>
          <p:nvPr/>
        </p:nvSpPr>
        <p:spPr>
          <a:xfrm>
            <a:off x="10292239" y="2728549"/>
            <a:ext cx="7508275" cy="6745133"/>
          </a:xfrm>
          <a:prstGeom prst="rect">
            <a:avLst/>
          </a:prstGeom>
        </p:spPr>
        <p:txBody>
          <a:bodyPr lIns="0" tIns="0" rIns="0" bIns="0" rtlCol="0" anchor="t">
            <a:spAutoFit/>
          </a:bodyPr>
          <a:lstStyle/>
          <a:p>
            <a:pPr>
              <a:lnSpc>
                <a:spcPts val="4121"/>
              </a:lnSpc>
            </a:pPr>
            <a:endParaRPr/>
          </a:p>
          <a:p>
            <a:pPr marL="635523" lvl="1" indent="-317762">
              <a:lnSpc>
                <a:spcPts val="4121"/>
              </a:lnSpc>
              <a:buFont typeface="Arial"/>
              <a:buChar char="•"/>
            </a:pPr>
            <a:r>
              <a:rPr lang="en-US" sz="2943">
                <a:solidFill>
                  <a:srgbClr val="2B2B2B"/>
                </a:solidFill>
                <a:latin typeface="Agrandir"/>
              </a:rPr>
              <a:t>Vì những lý do đã đề cập mà MySQL Cluster được nhiều công ty, tập đoàn lớn trên thế giới ứng dụng vào sản phẩm của họ.</a:t>
            </a:r>
          </a:p>
          <a:p>
            <a:pPr>
              <a:lnSpc>
                <a:spcPts val="4121"/>
              </a:lnSpc>
            </a:pPr>
            <a:endParaRPr lang="en-US" sz="2943">
              <a:solidFill>
                <a:srgbClr val="2B2B2B"/>
              </a:solidFill>
              <a:latin typeface="Agrandir"/>
            </a:endParaRPr>
          </a:p>
          <a:p>
            <a:pPr marL="635523" lvl="1" indent="-317762">
              <a:lnSpc>
                <a:spcPts val="4121"/>
              </a:lnSpc>
              <a:buFont typeface="Arial"/>
              <a:buChar char="•"/>
            </a:pPr>
            <a:r>
              <a:rPr lang="en-US" sz="2943">
                <a:solidFill>
                  <a:srgbClr val="2B2B2B"/>
                </a:solidFill>
                <a:latin typeface="Agrandir"/>
              </a:rPr>
              <a:t>Mặt khác, do vấn đề chi phí và kỹ thuật nên MySQL vẫn chưa phổ biến rộng rãi ở Việt Nam.</a:t>
            </a:r>
          </a:p>
          <a:p>
            <a:pPr>
              <a:lnSpc>
                <a:spcPts val="4121"/>
              </a:lnSpc>
            </a:pPr>
            <a:endParaRPr lang="en-US" sz="2943">
              <a:solidFill>
                <a:srgbClr val="2B2B2B"/>
              </a:solidFill>
              <a:latin typeface="Agrandir"/>
            </a:endParaRPr>
          </a:p>
          <a:p>
            <a:pPr>
              <a:lnSpc>
                <a:spcPts val="4121"/>
              </a:lnSpc>
            </a:pPr>
            <a:endParaRPr lang="en-US" sz="2943">
              <a:solidFill>
                <a:srgbClr val="2B2B2B"/>
              </a:solidFill>
              <a:latin typeface="Agrandir"/>
            </a:endParaRPr>
          </a:p>
          <a:p>
            <a:pPr>
              <a:lnSpc>
                <a:spcPts val="4121"/>
              </a:lnSpc>
            </a:pPr>
            <a:endParaRPr lang="en-US" sz="2943">
              <a:solidFill>
                <a:srgbClr val="2B2B2B"/>
              </a:solidFill>
              <a:latin typeface="Agrandir"/>
            </a:endParaRPr>
          </a:p>
          <a:p>
            <a:pPr marL="0" lvl="0" indent="0" algn="l">
              <a:lnSpc>
                <a:spcPts val="4121"/>
              </a:lnSpc>
            </a:pPr>
            <a:endParaRPr lang="en-US" sz="2943">
              <a:solidFill>
                <a:srgbClr val="2B2B2B"/>
              </a:solidFill>
              <a:latin typeface="Agrandir"/>
            </a:endParaRPr>
          </a:p>
        </p:txBody>
      </p:sp>
      <p:pic>
        <p:nvPicPr>
          <p:cNvPr id="4" name="Picture 4"/>
          <p:cNvPicPr>
            <a:picLocks noChangeAspect="1"/>
          </p:cNvPicPr>
          <p:nvPr/>
        </p:nvPicPr>
        <p:blipFill>
          <a:blip r:embed="rId4">
            <a:alphaModFix amt="50000"/>
          </a:blip>
          <a:srcRect/>
          <a:stretch>
            <a:fillRect/>
          </a:stretch>
        </p:blipFill>
        <p:spPr>
          <a:xfrm rot="-3839565">
            <a:off x="-375828" y="6763962"/>
            <a:ext cx="10541077" cy="10522453"/>
          </a:xfrm>
          <a:prstGeom prst="rect">
            <a:avLst/>
          </a:prstGeom>
        </p:spPr>
      </p:pic>
      <p:sp>
        <p:nvSpPr>
          <p:cNvPr id="5" name="Freeform 5"/>
          <p:cNvSpPr/>
          <p:nvPr/>
        </p:nvSpPr>
        <p:spPr>
          <a:xfrm>
            <a:off x="1028700" y="4535568"/>
            <a:ext cx="9079015" cy="3807037"/>
          </a:xfrm>
          <a:custGeom>
            <a:avLst/>
            <a:gdLst/>
            <a:ahLst/>
            <a:cxnLst/>
            <a:rect l="l" t="t" r="r" b="b"/>
            <a:pathLst>
              <a:path w="9079015" h="3807037">
                <a:moveTo>
                  <a:pt x="0" y="0"/>
                </a:moveTo>
                <a:lnTo>
                  <a:pt x="9079015" y="0"/>
                </a:lnTo>
                <a:lnTo>
                  <a:pt x="9079015" y="3807037"/>
                </a:lnTo>
                <a:lnTo>
                  <a:pt x="0" y="3807037"/>
                </a:lnTo>
                <a:lnTo>
                  <a:pt x="0" y="0"/>
                </a:lnTo>
                <a:close/>
              </a:path>
            </a:pathLst>
          </a:custGeom>
          <a:blipFill>
            <a:blip r:embed="rId5"/>
            <a:stretch>
              <a:fillRect/>
            </a:stretch>
          </a:blipFill>
        </p:spPr>
        <p:txBody>
          <a:bodyPr/>
          <a:lstStyle/>
          <a:p>
            <a:endParaRPr lang="en-US"/>
          </a:p>
        </p:txBody>
      </p:sp>
      <p:sp>
        <p:nvSpPr>
          <p:cNvPr id="6" name="Freeform 6"/>
          <p:cNvSpPr/>
          <p:nvPr/>
        </p:nvSpPr>
        <p:spPr>
          <a:xfrm>
            <a:off x="3291039" y="1153186"/>
            <a:ext cx="1352090" cy="1352090"/>
          </a:xfrm>
          <a:custGeom>
            <a:avLst/>
            <a:gdLst/>
            <a:ahLst/>
            <a:cxnLst/>
            <a:rect l="l" t="t" r="r" b="b"/>
            <a:pathLst>
              <a:path w="1352090" h="1352090">
                <a:moveTo>
                  <a:pt x="0" y="0"/>
                </a:moveTo>
                <a:lnTo>
                  <a:pt x="1352090" y="0"/>
                </a:lnTo>
                <a:lnTo>
                  <a:pt x="1352090" y="1352090"/>
                </a:lnTo>
                <a:lnTo>
                  <a:pt x="0" y="13520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7" name="Freeform 7"/>
          <p:cNvSpPr/>
          <p:nvPr/>
        </p:nvSpPr>
        <p:spPr>
          <a:xfrm>
            <a:off x="5568207" y="1138851"/>
            <a:ext cx="1334212" cy="1332544"/>
          </a:xfrm>
          <a:custGeom>
            <a:avLst/>
            <a:gdLst/>
            <a:ahLst/>
            <a:cxnLst/>
            <a:rect l="l" t="t" r="r" b="b"/>
            <a:pathLst>
              <a:path w="1334212" h="1332544">
                <a:moveTo>
                  <a:pt x="0" y="0"/>
                </a:moveTo>
                <a:lnTo>
                  <a:pt x="1334212" y="0"/>
                </a:lnTo>
                <a:lnTo>
                  <a:pt x="1334212" y="1332544"/>
                </a:lnTo>
                <a:lnTo>
                  <a:pt x="0" y="1332544"/>
                </a:lnTo>
                <a:lnTo>
                  <a:pt x="0" y="0"/>
                </a:lnTo>
                <a:close/>
              </a:path>
            </a:pathLst>
          </a:custGeom>
          <a:blipFill>
            <a:blip r:embed="rId8"/>
            <a:stretch>
              <a:fillRect/>
            </a:stretch>
          </a:blipFill>
        </p:spPr>
        <p:txBody>
          <a:bodyPr/>
          <a:lstStyle/>
          <a:p>
            <a:endParaRPr lang="en-US"/>
          </a:p>
        </p:txBody>
      </p:sp>
      <p:sp>
        <p:nvSpPr>
          <p:cNvPr id="8" name="Freeform 8"/>
          <p:cNvSpPr/>
          <p:nvPr/>
        </p:nvSpPr>
        <p:spPr>
          <a:xfrm>
            <a:off x="5425638" y="2820269"/>
            <a:ext cx="1619349" cy="1345381"/>
          </a:xfrm>
          <a:custGeom>
            <a:avLst/>
            <a:gdLst/>
            <a:ahLst/>
            <a:cxnLst/>
            <a:rect l="l" t="t" r="r" b="b"/>
            <a:pathLst>
              <a:path w="1619349" h="1345381">
                <a:moveTo>
                  <a:pt x="0" y="0"/>
                </a:moveTo>
                <a:lnTo>
                  <a:pt x="1619349" y="0"/>
                </a:lnTo>
                <a:lnTo>
                  <a:pt x="1619349" y="1345381"/>
                </a:lnTo>
                <a:lnTo>
                  <a:pt x="0" y="1345381"/>
                </a:lnTo>
                <a:lnTo>
                  <a:pt x="0" y="0"/>
                </a:lnTo>
                <a:close/>
              </a:path>
            </a:pathLst>
          </a:custGeom>
          <a:blipFill>
            <a:blip r:embed="rId9"/>
            <a:stretch>
              <a:fillRect/>
            </a:stretch>
          </a:blipFill>
        </p:spPr>
        <p:txBody>
          <a:bodyPr/>
          <a:lstStyle/>
          <a:p>
            <a:endParaRPr lang="en-US"/>
          </a:p>
        </p:txBody>
      </p:sp>
      <p:sp>
        <p:nvSpPr>
          <p:cNvPr id="9" name="Freeform 9"/>
          <p:cNvSpPr/>
          <p:nvPr/>
        </p:nvSpPr>
        <p:spPr>
          <a:xfrm>
            <a:off x="3222210" y="2861899"/>
            <a:ext cx="1425468" cy="1262122"/>
          </a:xfrm>
          <a:custGeom>
            <a:avLst/>
            <a:gdLst/>
            <a:ahLst/>
            <a:cxnLst/>
            <a:rect l="l" t="t" r="r" b="b"/>
            <a:pathLst>
              <a:path w="1425468" h="1262122">
                <a:moveTo>
                  <a:pt x="0" y="0"/>
                </a:moveTo>
                <a:lnTo>
                  <a:pt x="1425468" y="0"/>
                </a:lnTo>
                <a:lnTo>
                  <a:pt x="1425468" y="1262122"/>
                </a:lnTo>
                <a:lnTo>
                  <a:pt x="0" y="1262122"/>
                </a:lnTo>
                <a:lnTo>
                  <a:pt x="0" y="0"/>
                </a:lnTo>
                <a:close/>
              </a:path>
            </a:pathLst>
          </a:custGeom>
          <a:blipFill>
            <a:blip r:embed="rId10"/>
            <a:stretch>
              <a:fillRect l="-37864" r="-39217"/>
            </a:stretch>
          </a:blipFill>
        </p:spPr>
        <p:txBody>
          <a:bodyPr/>
          <a:lstStyle/>
          <a:p>
            <a:endParaRPr lang="en-US"/>
          </a:p>
        </p:txBody>
      </p:sp>
      <p:sp>
        <p:nvSpPr>
          <p:cNvPr id="10" name="TextBox 10"/>
          <p:cNvSpPr txBox="1"/>
          <p:nvPr/>
        </p:nvSpPr>
        <p:spPr>
          <a:xfrm>
            <a:off x="10449179" y="1614124"/>
            <a:ext cx="6219145" cy="1247775"/>
          </a:xfrm>
          <a:prstGeom prst="rect">
            <a:avLst/>
          </a:prstGeom>
        </p:spPr>
        <p:txBody>
          <a:bodyPr lIns="0" tIns="0" rIns="0" bIns="0" rtlCol="0" anchor="t">
            <a:spAutoFit/>
          </a:bodyPr>
          <a:lstStyle/>
          <a:p>
            <a:pPr algn="just">
              <a:lnSpc>
                <a:spcPts val="8399"/>
              </a:lnSpc>
            </a:pPr>
            <a:r>
              <a:rPr lang="en-US" sz="6999">
                <a:solidFill>
                  <a:srgbClr val="2B2B2B"/>
                </a:solidFill>
                <a:latin typeface="Agrandir"/>
              </a:rPr>
              <a:t> 1.2 Market</a:t>
            </a:r>
          </a:p>
        </p:txBody>
      </p:sp>
      <p:sp>
        <p:nvSpPr>
          <p:cNvPr id="12" name="TextBox 11">
            <a:extLst>
              <a:ext uri="{FF2B5EF4-FFF2-40B4-BE49-F238E27FC236}">
                <a16:creationId xmlns:a16="http://schemas.microsoft.com/office/drawing/2014/main" id="{D53218B7-30C3-4B78-A43C-5AA14D3CBD4F}"/>
              </a:ext>
            </a:extLst>
          </p:cNvPr>
          <p:cNvSpPr txBox="1"/>
          <p:nvPr/>
        </p:nvSpPr>
        <p:spPr>
          <a:xfrm>
            <a:off x="2954741" y="6741572"/>
            <a:ext cx="10222172" cy="369332"/>
          </a:xfrm>
          <a:prstGeom prst="rect">
            <a:avLst/>
          </a:prstGeom>
          <a:noFill/>
        </p:spPr>
        <p:txBody>
          <a:bodyPr wrap="square">
            <a:spAutoFit/>
          </a:bodyPr>
          <a:lstStyle/>
          <a:p>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50000"/>
          </a:blip>
          <a:srcRect/>
          <a:stretch>
            <a:fillRect/>
          </a:stretch>
        </p:blipFill>
        <p:spPr>
          <a:xfrm>
            <a:off x="-4024262" y="2792360"/>
            <a:ext cx="10541077" cy="10522453"/>
          </a:xfrm>
          <a:prstGeom prst="rect">
            <a:avLst/>
          </a:prstGeom>
        </p:spPr>
      </p:pic>
      <p:pic>
        <p:nvPicPr>
          <p:cNvPr id="3" name="Picture 3"/>
          <p:cNvPicPr>
            <a:picLocks noChangeAspect="1"/>
          </p:cNvPicPr>
          <p:nvPr/>
        </p:nvPicPr>
        <p:blipFill>
          <a:blip r:embed="rId3"/>
          <a:srcRect/>
          <a:stretch>
            <a:fillRect/>
          </a:stretch>
        </p:blipFill>
        <p:spPr>
          <a:xfrm>
            <a:off x="-3259035" y="-1399033"/>
            <a:ext cx="5865675" cy="5231058"/>
          </a:xfrm>
          <a:prstGeom prst="rect">
            <a:avLst/>
          </a:prstGeom>
        </p:spPr>
      </p:pic>
      <p:sp>
        <p:nvSpPr>
          <p:cNvPr id="4" name="Freeform 4"/>
          <p:cNvSpPr/>
          <p:nvPr/>
        </p:nvSpPr>
        <p:spPr>
          <a:xfrm>
            <a:off x="4108518" y="1790309"/>
            <a:ext cx="5355542" cy="6706382"/>
          </a:xfrm>
          <a:custGeom>
            <a:avLst/>
            <a:gdLst/>
            <a:ahLst/>
            <a:cxnLst/>
            <a:rect l="l" t="t" r="r" b="b"/>
            <a:pathLst>
              <a:path w="5355542" h="6706382">
                <a:moveTo>
                  <a:pt x="0" y="0"/>
                </a:moveTo>
                <a:lnTo>
                  <a:pt x="5355542" y="0"/>
                </a:lnTo>
                <a:lnTo>
                  <a:pt x="5355542" y="6706382"/>
                </a:lnTo>
                <a:lnTo>
                  <a:pt x="0" y="67063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TextBox 5"/>
          <p:cNvSpPr txBox="1"/>
          <p:nvPr/>
        </p:nvSpPr>
        <p:spPr>
          <a:xfrm>
            <a:off x="10556498" y="3895725"/>
            <a:ext cx="7353879" cy="2305050"/>
          </a:xfrm>
          <a:prstGeom prst="rect">
            <a:avLst/>
          </a:prstGeom>
        </p:spPr>
        <p:txBody>
          <a:bodyPr lIns="0" tIns="0" rIns="0" bIns="0" rtlCol="0" anchor="t">
            <a:spAutoFit/>
          </a:bodyPr>
          <a:lstStyle/>
          <a:p>
            <a:pPr marL="0" lvl="0" indent="0" algn="ctr">
              <a:lnSpc>
                <a:spcPts val="8399"/>
              </a:lnSpc>
              <a:spcBef>
                <a:spcPct val="0"/>
              </a:spcBef>
            </a:pPr>
            <a:r>
              <a:rPr lang="en-US" sz="6999">
                <a:solidFill>
                  <a:srgbClr val="2B2B2B"/>
                </a:solidFill>
                <a:latin typeface="Agrandir Bold"/>
              </a:rPr>
              <a:t>2. SYSTEM DESIGN &amp; FLOW</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CF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50000"/>
          </a:blip>
          <a:srcRect/>
          <a:stretch>
            <a:fillRect/>
          </a:stretch>
        </p:blipFill>
        <p:spPr>
          <a:xfrm>
            <a:off x="8529276" y="-941119"/>
            <a:ext cx="11467938" cy="2012681"/>
          </a:xfrm>
          <a:prstGeom prst="rect">
            <a:avLst/>
          </a:prstGeom>
        </p:spPr>
      </p:pic>
      <p:pic>
        <p:nvPicPr>
          <p:cNvPr id="3" name="Picture 3"/>
          <p:cNvPicPr>
            <a:picLocks noChangeAspect="1"/>
          </p:cNvPicPr>
          <p:nvPr/>
        </p:nvPicPr>
        <p:blipFill>
          <a:blip r:embed="rId3">
            <a:alphaModFix amt="25000"/>
          </a:blip>
          <a:srcRect/>
          <a:stretch>
            <a:fillRect/>
          </a:stretch>
        </p:blipFill>
        <p:spPr>
          <a:xfrm flipH="1">
            <a:off x="-1651424" y="8697638"/>
            <a:ext cx="10522933" cy="2420275"/>
          </a:xfrm>
          <a:prstGeom prst="rect">
            <a:avLst/>
          </a:prstGeom>
        </p:spPr>
      </p:pic>
      <p:sp>
        <p:nvSpPr>
          <p:cNvPr id="4" name="Freeform 4"/>
          <p:cNvSpPr/>
          <p:nvPr/>
        </p:nvSpPr>
        <p:spPr>
          <a:xfrm>
            <a:off x="447936" y="2434384"/>
            <a:ext cx="576014" cy="576014"/>
          </a:xfrm>
          <a:custGeom>
            <a:avLst/>
            <a:gdLst/>
            <a:ahLst/>
            <a:cxnLst/>
            <a:rect l="l" t="t" r="r" b="b"/>
            <a:pathLst>
              <a:path w="576014" h="576014">
                <a:moveTo>
                  <a:pt x="0" y="0"/>
                </a:moveTo>
                <a:lnTo>
                  <a:pt x="576013" y="0"/>
                </a:lnTo>
                <a:lnTo>
                  <a:pt x="576013" y="576013"/>
                </a:lnTo>
                <a:lnTo>
                  <a:pt x="0" y="576013"/>
                </a:lnTo>
                <a:lnTo>
                  <a:pt x="0" y="0"/>
                </a:lnTo>
                <a:close/>
              </a:path>
            </a:pathLst>
          </a:custGeom>
          <a:blipFill>
            <a:blip r:embed="rId4"/>
            <a:stretch>
              <a:fillRect/>
            </a:stretch>
          </a:blipFill>
        </p:spPr>
        <p:txBody>
          <a:bodyPr/>
          <a:lstStyle/>
          <a:p>
            <a:endParaRPr lang="en-US"/>
          </a:p>
        </p:txBody>
      </p:sp>
      <p:sp>
        <p:nvSpPr>
          <p:cNvPr id="5" name="Freeform 5"/>
          <p:cNvSpPr/>
          <p:nvPr/>
        </p:nvSpPr>
        <p:spPr>
          <a:xfrm>
            <a:off x="1564245" y="2434384"/>
            <a:ext cx="576014" cy="576014"/>
          </a:xfrm>
          <a:custGeom>
            <a:avLst/>
            <a:gdLst/>
            <a:ahLst/>
            <a:cxnLst/>
            <a:rect l="l" t="t" r="r" b="b"/>
            <a:pathLst>
              <a:path w="576014" h="576014">
                <a:moveTo>
                  <a:pt x="0" y="0"/>
                </a:moveTo>
                <a:lnTo>
                  <a:pt x="576014" y="0"/>
                </a:lnTo>
                <a:lnTo>
                  <a:pt x="576014" y="576013"/>
                </a:lnTo>
                <a:lnTo>
                  <a:pt x="0" y="576013"/>
                </a:lnTo>
                <a:lnTo>
                  <a:pt x="0" y="0"/>
                </a:lnTo>
                <a:close/>
              </a:path>
            </a:pathLst>
          </a:custGeom>
          <a:blipFill>
            <a:blip r:embed="rId4"/>
            <a:stretch>
              <a:fillRect/>
            </a:stretch>
          </a:blipFill>
        </p:spPr>
        <p:txBody>
          <a:bodyPr/>
          <a:lstStyle/>
          <a:p>
            <a:endParaRPr lang="en-US"/>
          </a:p>
        </p:txBody>
      </p:sp>
      <p:sp>
        <p:nvSpPr>
          <p:cNvPr id="6" name="Freeform 6"/>
          <p:cNvSpPr/>
          <p:nvPr/>
        </p:nvSpPr>
        <p:spPr>
          <a:xfrm>
            <a:off x="1023949" y="1839469"/>
            <a:ext cx="540295" cy="540295"/>
          </a:xfrm>
          <a:custGeom>
            <a:avLst/>
            <a:gdLst/>
            <a:ahLst/>
            <a:cxnLst/>
            <a:rect l="l" t="t" r="r" b="b"/>
            <a:pathLst>
              <a:path w="540295" h="540295">
                <a:moveTo>
                  <a:pt x="0" y="0"/>
                </a:moveTo>
                <a:lnTo>
                  <a:pt x="540296" y="0"/>
                </a:lnTo>
                <a:lnTo>
                  <a:pt x="540296" y="540295"/>
                </a:lnTo>
                <a:lnTo>
                  <a:pt x="0" y="540295"/>
                </a:lnTo>
                <a:lnTo>
                  <a:pt x="0" y="0"/>
                </a:lnTo>
                <a:close/>
              </a:path>
            </a:pathLst>
          </a:custGeom>
          <a:blipFill>
            <a:blip r:embed="rId4"/>
            <a:stretch>
              <a:fillRect/>
            </a:stretch>
          </a:blipFill>
        </p:spPr>
        <p:txBody>
          <a:bodyPr/>
          <a:lstStyle/>
          <a:p>
            <a:endParaRPr lang="en-US"/>
          </a:p>
        </p:txBody>
      </p:sp>
      <p:sp>
        <p:nvSpPr>
          <p:cNvPr id="7" name="Freeform 7"/>
          <p:cNvSpPr/>
          <p:nvPr/>
        </p:nvSpPr>
        <p:spPr>
          <a:xfrm>
            <a:off x="3526740" y="4098547"/>
            <a:ext cx="1486049" cy="1486049"/>
          </a:xfrm>
          <a:custGeom>
            <a:avLst/>
            <a:gdLst/>
            <a:ahLst/>
            <a:cxnLst/>
            <a:rect l="l" t="t" r="r" b="b"/>
            <a:pathLst>
              <a:path w="1486049" h="1486049">
                <a:moveTo>
                  <a:pt x="0" y="0"/>
                </a:moveTo>
                <a:lnTo>
                  <a:pt x="1486049" y="0"/>
                </a:lnTo>
                <a:lnTo>
                  <a:pt x="1486049" y="1486048"/>
                </a:lnTo>
                <a:lnTo>
                  <a:pt x="0" y="1486048"/>
                </a:lnTo>
                <a:lnTo>
                  <a:pt x="0" y="0"/>
                </a:lnTo>
                <a:close/>
              </a:path>
            </a:pathLst>
          </a:custGeom>
          <a:blipFill>
            <a:blip r:embed="rId5"/>
            <a:stretch>
              <a:fillRect/>
            </a:stretch>
          </a:blipFill>
        </p:spPr>
        <p:txBody>
          <a:bodyPr/>
          <a:lstStyle/>
          <a:p>
            <a:endParaRPr lang="en-US"/>
          </a:p>
        </p:txBody>
      </p:sp>
      <p:sp>
        <p:nvSpPr>
          <p:cNvPr id="8" name="Freeform 8"/>
          <p:cNvSpPr/>
          <p:nvPr/>
        </p:nvSpPr>
        <p:spPr>
          <a:xfrm>
            <a:off x="414474" y="7193662"/>
            <a:ext cx="1725785" cy="1725785"/>
          </a:xfrm>
          <a:custGeom>
            <a:avLst/>
            <a:gdLst/>
            <a:ahLst/>
            <a:cxnLst/>
            <a:rect l="l" t="t" r="r" b="b"/>
            <a:pathLst>
              <a:path w="1725785" h="1725785">
                <a:moveTo>
                  <a:pt x="0" y="0"/>
                </a:moveTo>
                <a:lnTo>
                  <a:pt x="1725785" y="0"/>
                </a:lnTo>
                <a:lnTo>
                  <a:pt x="1725785" y="1725785"/>
                </a:lnTo>
                <a:lnTo>
                  <a:pt x="0" y="1725785"/>
                </a:lnTo>
                <a:lnTo>
                  <a:pt x="0" y="0"/>
                </a:lnTo>
                <a:close/>
              </a:path>
            </a:pathLst>
          </a:custGeom>
          <a:blipFill>
            <a:blip r:embed="rId6"/>
            <a:stretch>
              <a:fillRect/>
            </a:stretch>
          </a:blipFill>
        </p:spPr>
        <p:txBody>
          <a:bodyPr/>
          <a:lstStyle/>
          <a:p>
            <a:endParaRPr lang="en-US"/>
          </a:p>
        </p:txBody>
      </p:sp>
      <p:sp>
        <p:nvSpPr>
          <p:cNvPr id="9" name="Freeform 9"/>
          <p:cNvSpPr/>
          <p:nvPr/>
        </p:nvSpPr>
        <p:spPr>
          <a:xfrm rot="-5400000">
            <a:off x="7877175" y="4176393"/>
            <a:ext cx="1330356" cy="1330356"/>
          </a:xfrm>
          <a:custGeom>
            <a:avLst/>
            <a:gdLst/>
            <a:ahLst/>
            <a:cxnLst/>
            <a:rect l="l" t="t" r="r" b="b"/>
            <a:pathLst>
              <a:path w="1330356" h="1330356">
                <a:moveTo>
                  <a:pt x="0" y="0"/>
                </a:moveTo>
                <a:lnTo>
                  <a:pt x="1330356" y="0"/>
                </a:lnTo>
                <a:lnTo>
                  <a:pt x="1330356" y="1330356"/>
                </a:lnTo>
                <a:lnTo>
                  <a:pt x="0" y="1330356"/>
                </a:lnTo>
                <a:lnTo>
                  <a:pt x="0" y="0"/>
                </a:lnTo>
                <a:close/>
              </a:path>
            </a:pathLst>
          </a:custGeom>
          <a:blipFill>
            <a:blip r:embed="rId7"/>
            <a:stretch>
              <a:fillRect/>
            </a:stretch>
          </a:blipFill>
        </p:spPr>
        <p:txBody>
          <a:bodyPr/>
          <a:lstStyle/>
          <a:p>
            <a:endParaRPr lang="en-US"/>
          </a:p>
        </p:txBody>
      </p:sp>
      <p:sp>
        <p:nvSpPr>
          <p:cNvPr id="10" name="Freeform 10"/>
          <p:cNvSpPr/>
          <p:nvPr/>
        </p:nvSpPr>
        <p:spPr>
          <a:xfrm>
            <a:off x="14263245" y="2287101"/>
            <a:ext cx="1570829" cy="1570829"/>
          </a:xfrm>
          <a:custGeom>
            <a:avLst/>
            <a:gdLst/>
            <a:ahLst/>
            <a:cxnLst/>
            <a:rect l="l" t="t" r="r" b="b"/>
            <a:pathLst>
              <a:path w="1570829" h="1570829">
                <a:moveTo>
                  <a:pt x="0" y="0"/>
                </a:moveTo>
                <a:lnTo>
                  <a:pt x="1570829" y="0"/>
                </a:lnTo>
                <a:lnTo>
                  <a:pt x="1570829" y="1570829"/>
                </a:lnTo>
                <a:lnTo>
                  <a:pt x="0" y="1570829"/>
                </a:lnTo>
                <a:lnTo>
                  <a:pt x="0" y="0"/>
                </a:lnTo>
                <a:close/>
              </a:path>
            </a:pathLst>
          </a:custGeom>
          <a:blipFill>
            <a:blip r:embed="rId8"/>
            <a:stretch>
              <a:fillRect/>
            </a:stretch>
          </a:blipFill>
        </p:spPr>
        <p:txBody>
          <a:bodyPr/>
          <a:lstStyle/>
          <a:p>
            <a:endParaRPr lang="en-US"/>
          </a:p>
        </p:txBody>
      </p:sp>
      <p:sp>
        <p:nvSpPr>
          <p:cNvPr id="11" name="Freeform 11"/>
          <p:cNvSpPr/>
          <p:nvPr/>
        </p:nvSpPr>
        <p:spPr>
          <a:xfrm>
            <a:off x="14273731" y="4176393"/>
            <a:ext cx="1570829" cy="1570829"/>
          </a:xfrm>
          <a:custGeom>
            <a:avLst/>
            <a:gdLst/>
            <a:ahLst/>
            <a:cxnLst/>
            <a:rect l="l" t="t" r="r" b="b"/>
            <a:pathLst>
              <a:path w="1570829" h="1570829">
                <a:moveTo>
                  <a:pt x="0" y="0"/>
                </a:moveTo>
                <a:lnTo>
                  <a:pt x="1570829" y="0"/>
                </a:lnTo>
                <a:lnTo>
                  <a:pt x="1570829" y="1570829"/>
                </a:lnTo>
                <a:lnTo>
                  <a:pt x="0" y="1570829"/>
                </a:lnTo>
                <a:lnTo>
                  <a:pt x="0" y="0"/>
                </a:lnTo>
                <a:close/>
              </a:path>
            </a:pathLst>
          </a:custGeom>
          <a:blipFill>
            <a:blip r:embed="rId8"/>
            <a:stretch>
              <a:fillRect/>
            </a:stretch>
          </a:blipFill>
        </p:spPr>
        <p:txBody>
          <a:bodyPr/>
          <a:lstStyle/>
          <a:p>
            <a:endParaRPr lang="en-US"/>
          </a:p>
        </p:txBody>
      </p:sp>
      <p:sp>
        <p:nvSpPr>
          <p:cNvPr id="12" name="Freeform 12"/>
          <p:cNvSpPr/>
          <p:nvPr/>
        </p:nvSpPr>
        <p:spPr>
          <a:xfrm>
            <a:off x="14273731" y="6061547"/>
            <a:ext cx="1570829" cy="1570829"/>
          </a:xfrm>
          <a:custGeom>
            <a:avLst/>
            <a:gdLst/>
            <a:ahLst/>
            <a:cxnLst/>
            <a:rect l="l" t="t" r="r" b="b"/>
            <a:pathLst>
              <a:path w="1570829" h="1570829">
                <a:moveTo>
                  <a:pt x="0" y="0"/>
                </a:moveTo>
                <a:lnTo>
                  <a:pt x="1570829" y="0"/>
                </a:lnTo>
                <a:lnTo>
                  <a:pt x="1570829" y="1570828"/>
                </a:lnTo>
                <a:lnTo>
                  <a:pt x="0" y="1570828"/>
                </a:lnTo>
                <a:lnTo>
                  <a:pt x="0" y="0"/>
                </a:lnTo>
                <a:close/>
              </a:path>
            </a:pathLst>
          </a:custGeom>
          <a:blipFill>
            <a:blip r:embed="rId8"/>
            <a:stretch>
              <a:fillRect/>
            </a:stretch>
          </a:blipFill>
        </p:spPr>
        <p:txBody>
          <a:bodyPr/>
          <a:lstStyle/>
          <a:p>
            <a:endParaRPr lang="en-US"/>
          </a:p>
        </p:txBody>
      </p:sp>
      <p:grpSp>
        <p:nvGrpSpPr>
          <p:cNvPr id="13" name="Group 13"/>
          <p:cNvGrpSpPr/>
          <p:nvPr/>
        </p:nvGrpSpPr>
        <p:grpSpPr>
          <a:xfrm>
            <a:off x="13666381" y="1409700"/>
            <a:ext cx="2785530" cy="6670667"/>
            <a:chOff x="0" y="0"/>
            <a:chExt cx="733637" cy="1756884"/>
          </a:xfrm>
        </p:grpSpPr>
        <p:sp>
          <p:nvSpPr>
            <p:cNvPr id="14" name="Freeform 14"/>
            <p:cNvSpPr/>
            <p:nvPr/>
          </p:nvSpPr>
          <p:spPr>
            <a:xfrm>
              <a:off x="0" y="0"/>
              <a:ext cx="733637" cy="1756884"/>
            </a:xfrm>
            <a:custGeom>
              <a:avLst/>
              <a:gdLst/>
              <a:ahLst/>
              <a:cxnLst/>
              <a:rect l="l" t="t" r="r" b="b"/>
              <a:pathLst>
                <a:path w="733637" h="1756884">
                  <a:moveTo>
                    <a:pt x="141746" y="0"/>
                  </a:moveTo>
                  <a:lnTo>
                    <a:pt x="591891" y="0"/>
                  </a:lnTo>
                  <a:cubicBezTo>
                    <a:pt x="670176" y="0"/>
                    <a:pt x="733637" y="63462"/>
                    <a:pt x="733637" y="141746"/>
                  </a:cubicBezTo>
                  <a:lnTo>
                    <a:pt x="733637" y="1615138"/>
                  </a:lnTo>
                  <a:cubicBezTo>
                    <a:pt x="733637" y="1693422"/>
                    <a:pt x="670176" y="1756884"/>
                    <a:pt x="591891" y="1756884"/>
                  </a:cubicBezTo>
                  <a:lnTo>
                    <a:pt x="141746" y="1756884"/>
                  </a:lnTo>
                  <a:cubicBezTo>
                    <a:pt x="104153" y="1756884"/>
                    <a:pt x="68099" y="1741950"/>
                    <a:pt x="41516" y="1715367"/>
                  </a:cubicBezTo>
                  <a:cubicBezTo>
                    <a:pt x="14934" y="1688785"/>
                    <a:pt x="0" y="1652731"/>
                    <a:pt x="0" y="1615138"/>
                  </a:cubicBezTo>
                  <a:lnTo>
                    <a:pt x="0" y="141746"/>
                  </a:lnTo>
                  <a:cubicBezTo>
                    <a:pt x="0" y="63462"/>
                    <a:pt x="63462" y="0"/>
                    <a:pt x="141746" y="0"/>
                  </a:cubicBezTo>
                  <a:close/>
                </a:path>
              </a:pathLst>
            </a:custGeom>
            <a:solidFill>
              <a:srgbClr val="D9D9D9">
                <a:alpha val="45882"/>
              </a:srgbClr>
            </a:solidFill>
          </p:spPr>
          <p:txBody>
            <a:bodyPr/>
            <a:lstStyle/>
            <a:p>
              <a:endParaRPr lang="en-US"/>
            </a:p>
          </p:txBody>
        </p:sp>
        <p:sp>
          <p:nvSpPr>
            <p:cNvPr id="15" name="TextBox 15"/>
            <p:cNvSpPr txBox="1"/>
            <p:nvPr/>
          </p:nvSpPr>
          <p:spPr>
            <a:xfrm>
              <a:off x="0" y="-104775"/>
              <a:ext cx="733637" cy="1861659"/>
            </a:xfrm>
            <a:prstGeom prst="rect">
              <a:avLst/>
            </a:prstGeom>
          </p:spPr>
          <p:txBody>
            <a:bodyPr lIns="50800" tIns="50800" rIns="50800" bIns="50800" rtlCol="0" anchor="ctr"/>
            <a:lstStyle/>
            <a:p>
              <a:pPr algn="ctr">
                <a:lnSpc>
                  <a:spcPts val="3080"/>
                </a:lnSpc>
              </a:pPr>
              <a:endParaRPr/>
            </a:p>
          </p:txBody>
        </p:sp>
      </p:grpSp>
      <p:sp>
        <p:nvSpPr>
          <p:cNvPr id="16" name="AutoShape 16"/>
          <p:cNvSpPr/>
          <p:nvPr/>
        </p:nvSpPr>
        <p:spPr>
          <a:xfrm flipV="1">
            <a:off x="1545195" y="3464182"/>
            <a:ext cx="0" cy="3530286"/>
          </a:xfrm>
          <a:prstGeom prst="line">
            <a:avLst/>
          </a:prstGeom>
          <a:ln w="38100" cap="flat">
            <a:solidFill>
              <a:srgbClr val="000000"/>
            </a:solidFill>
            <a:prstDash val="solid"/>
            <a:headEnd type="none" w="sm" len="sm"/>
            <a:tailEnd type="arrow" w="med" len="sm"/>
          </a:ln>
        </p:spPr>
        <p:txBody>
          <a:bodyPr/>
          <a:lstStyle/>
          <a:p>
            <a:endParaRPr lang="en-US"/>
          </a:p>
        </p:txBody>
      </p:sp>
      <p:sp>
        <p:nvSpPr>
          <p:cNvPr id="17" name="AutoShape 17"/>
          <p:cNvSpPr/>
          <p:nvPr/>
        </p:nvSpPr>
        <p:spPr>
          <a:xfrm>
            <a:off x="999593" y="3606227"/>
            <a:ext cx="0" cy="3530286"/>
          </a:xfrm>
          <a:prstGeom prst="line">
            <a:avLst/>
          </a:prstGeom>
          <a:ln w="38100" cap="flat">
            <a:solidFill>
              <a:srgbClr val="000000"/>
            </a:solidFill>
            <a:prstDash val="solid"/>
            <a:headEnd type="none" w="sm" len="sm"/>
            <a:tailEnd type="arrow" w="med" len="sm"/>
          </a:ln>
        </p:spPr>
        <p:txBody>
          <a:bodyPr/>
          <a:lstStyle/>
          <a:p>
            <a:endParaRPr lang="en-US"/>
          </a:p>
        </p:txBody>
      </p:sp>
      <p:sp>
        <p:nvSpPr>
          <p:cNvPr id="18" name="AutoShape 18"/>
          <p:cNvSpPr/>
          <p:nvPr/>
        </p:nvSpPr>
        <p:spPr>
          <a:xfrm flipV="1">
            <a:off x="2140259" y="5584595"/>
            <a:ext cx="2129506" cy="2471960"/>
          </a:xfrm>
          <a:prstGeom prst="line">
            <a:avLst/>
          </a:prstGeom>
          <a:ln w="38100" cap="flat">
            <a:solidFill>
              <a:srgbClr val="000000"/>
            </a:solidFill>
            <a:prstDash val="solid"/>
            <a:headEnd type="none" w="sm" len="sm"/>
            <a:tailEnd type="arrow" w="med" len="sm"/>
          </a:ln>
        </p:spPr>
        <p:txBody>
          <a:bodyPr/>
          <a:lstStyle/>
          <a:p>
            <a:endParaRPr lang="en-US"/>
          </a:p>
        </p:txBody>
      </p:sp>
      <p:sp>
        <p:nvSpPr>
          <p:cNvPr id="19" name="AutoShape 19"/>
          <p:cNvSpPr/>
          <p:nvPr/>
        </p:nvSpPr>
        <p:spPr>
          <a:xfrm flipV="1">
            <a:off x="5012789" y="4841571"/>
            <a:ext cx="2864386" cy="0"/>
          </a:xfrm>
          <a:prstGeom prst="line">
            <a:avLst/>
          </a:prstGeom>
          <a:ln w="38100" cap="flat">
            <a:solidFill>
              <a:srgbClr val="000000"/>
            </a:solidFill>
            <a:prstDash val="solid"/>
            <a:headEnd type="none" w="sm" len="sm"/>
            <a:tailEnd type="arrow" w="med" len="sm"/>
          </a:ln>
        </p:spPr>
        <p:txBody>
          <a:bodyPr/>
          <a:lstStyle/>
          <a:p>
            <a:endParaRPr lang="en-US"/>
          </a:p>
        </p:txBody>
      </p:sp>
      <p:sp>
        <p:nvSpPr>
          <p:cNvPr id="20" name="TextBox 20"/>
          <p:cNvSpPr txBox="1"/>
          <p:nvPr/>
        </p:nvSpPr>
        <p:spPr>
          <a:xfrm>
            <a:off x="6554398" y="3070124"/>
            <a:ext cx="3975910" cy="675640"/>
          </a:xfrm>
          <a:prstGeom prst="rect">
            <a:avLst/>
          </a:prstGeom>
        </p:spPr>
        <p:txBody>
          <a:bodyPr lIns="0" tIns="0" rIns="0" bIns="0" rtlCol="0" anchor="t">
            <a:spAutoFit/>
          </a:bodyPr>
          <a:lstStyle/>
          <a:p>
            <a:pPr marL="0" lvl="0" indent="0" algn="ctr">
              <a:lnSpc>
                <a:spcPts val="4759"/>
              </a:lnSpc>
            </a:pPr>
            <a:r>
              <a:rPr lang="en-US" sz="3399">
                <a:solidFill>
                  <a:srgbClr val="2B2B2B"/>
                </a:solidFill>
                <a:latin typeface="Agrandir Bold"/>
              </a:rPr>
              <a:t>MySQL Router</a:t>
            </a:r>
          </a:p>
        </p:txBody>
      </p:sp>
      <p:sp>
        <p:nvSpPr>
          <p:cNvPr id="21" name="AutoShape 21"/>
          <p:cNvSpPr/>
          <p:nvPr/>
        </p:nvSpPr>
        <p:spPr>
          <a:xfrm flipH="1">
            <a:off x="1885640" y="5371370"/>
            <a:ext cx="2121919" cy="2425878"/>
          </a:xfrm>
          <a:prstGeom prst="line">
            <a:avLst/>
          </a:prstGeom>
          <a:ln w="38100" cap="flat">
            <a:solidFill>
              <a:srgbClr val="000000"/>
            </a:solidFill>
            <a:prstDash val="solid"/>
            <a:headEnd type="none" w="sm" len="sm"/>
            <a:tailEnd type="arrow" w="med" len="sm"/>
          </a:ln>
        </p:spPr>
        <p:txBody>
          <a:bodyPr/>
          <a:lstStyle/>
          <a:p>
            <a:endParaRPr lang="en-US"/>
          </a:p>
        </p:txBody>
      </p:sp>
      <p:sp>
        <p:nvSpPr>
          <p:cNvPr id="22" name="AutoShape 22"/>
          <p:cNvSpPr/>
          <p:nvPr/>
        </p:nvSpPr>
        <p:spPr>
          <a:xfrm flipH="1">
            <a:off x="5012789" y="5095793"/>
            <a:ext cx="2790798" cy="0"/>
          </a:xfrm>
          <a:prstGeom prst="line">
            <a:avLst/>
          </a:prstGeom>
          <a:ln w="38100" cap="flat">
            <a:solidFill>
              <a:srgbClr val="000000"/>
            </a:solidFill>
            <a:prstDash val="solid"/>
            <a:headEnd type="none" w="sm" len="sm"/>
            <a:tailEnd type="arrow" w="med" len="sm"/>
          </a:ln>
        </p:spPr>
        <p:txBody>
          <a:bodyPr/>
          <a:lstStyle/>
          <a:p>
            <a:endParaRPr lang="en-US"/>
          </a:p>
        </p:txBody>
      </p:sp>
      <p:sp>
        <p:nvSpPr>
          <p:cNvPr id="23" name="TextBox 23"/>
          <p:cNvSpPr txBox="1"/>
          <p:nvPr/>
        </p:nvSpPr>
        <p:spPr>
          <a:xfrm>
            <a:off x="5465583" y="108597"/>
            <a:ext cx="6811851" cy="1095375"/>
          </a:xfrm>
          <a:prstGeom prst="rect">
            <a:avLst/>
          </a:prstGeom>
        </p:spPr>
        <p:txBody>
          <a:bodyPr lIns="0" tIns="0" rIns="0" bIns="0" rtlCol="0" anchor="t">
            <a:spAutoFit/>
          </a:bodyPr>
          <a:lstStyle/>
          <a:p>
            <a:pPr marL="0" lvl="0" indent="0" algn="ctr">
              <a:lnSpc>
                <a:spcPts val="7200"/>
              </a:lnSpc>
              <a:spcBef>
                <a:spcPct val="0"/>
              </a:spcBef>
            </a:pPr>
            <a:r>
              <a:rPr lang="en-US" sz="6000">
                <a:solidFill>
                  <a:srgbClr val="2B2B2B"/>
                </a:solidFill>
                <a:latin typeface="Agrandir"/>
              </a:rPr>
              <a:t>2.1 System Design</a:t>
            </a:r>
          </a:p>
        </p:txBody>
      </p:sp>
      <p:sp>
        <p:nvSpPr>
          <p:cNvPr id="24" name="TextBox 24"/>
          <p:cNvSpPr txBox="1"/>
          <p:nvPr/>
        </p:nvSpPr>
        <p:spPr>
          <a:xfrm>
            <a:off x="11683187" y="8132755"/>
            <a:ext cx="6618430" cy="701675"/>
          </a:xfrm>
          <a:prstGeom prst="rect">
            <a:avLst/>
          </a:prstGeom>
        </p:spPr>
        <p:txBody>
          <a:bodyPr lIns="0" tIns="0" rIns="0" bIns="0" rtlCol="0" anchor="t">
            <a:spAutoFit/>
          </a:bodyPr>
          <a:lstStyle/>
          <a:p>
            <a:pPr marL="0" lvl="0" indent="0" algn="ctr">
              <a:lnSpc>
                <a:spcPts val="4900"/>
              </a:lnSpc>
            </a:pPr>
            <a:r>
              <a:rPr lang="en-US" sz="3500">
                <a:solidFill>
                  <a:srgbClr val="2B2B2B"/>
                </a:solidFill>
                <a:latin typeface="Agrandir Bold"/>
              </a:rPr>
              <a:t>Cluster (Master - Master)</a:t>
            </a:r>
          </a:p>
        </p:txBody>
      </p:sp>
      <p:sp>
        <p:nvSpPr>
          <p:cNvPr id="25" name="AutoShape 25"/>
          <p:cNvSpPr/>
          <p:nvPr/>
        </p:nvSpPr>
        <p:spPr>
          <a:xfrm flipV="1">
            <a:off x="8542353" y="3072516"/>
            <a:ext cx="5720892" cy="1103877"/>
          </a:xfrm>
          <a:prstGeom prst="line">
            <a:avLst/>
          </a:prstGeom>
          <a:ln w="38100" cap="flat">
            <a:solidFill>
              <a:srgbClr val="000000"/>
            </a:solidFill>
            <a:prstDash val="solid"/>
            <a:headEnd type="arrow" w="med" len="sm"/>
            <a:tailEnd type="arrow" w="med" len="sm"/>
          </a:ln>
        </p:spPr>
        <p:txBody>
          <a:bodyPr/>
          <a:lstStyle/>
          <a:p>
            <a:endParaRPr lang="en-US"/>
          </a:p>
        </p:txBody>
      </p:sp>
      <p:sp>
        <p:nvSpPr>
          <p:cNvPr id="26" name="AutoShape 26"/>
          <p:cNvSpPr/>
          <p:nvPr/>
        </p:nvSpPr>
        <p:spPr>
          <a:xfrm>
            <a:off x="9207531" y="4841571"/>
            <a:ext cx="5066200" cy="120236"/>
          </a:xfrm>
          <a:prstGeom prst="line">
            <a:avLst/>
          </a:prstGeom>
          <a:ln w="38100" cap="flat">
            <a:solidFill>
              <a:srgbClr val="000000"/>
            </a:solidFill>
            <a:prstDash val="solid"/>
            <a:headEnd type="arrow" w="med" len="sm"/>
            <a:tailEnd type="arrow" w="med" len="sm"/>
          </a:ln>
        </p:spPr>
        <p:txBody>
          <a:bodyPr/>
          <a:lstStyle/>
          <a:p>
            <a:endParaRPr lang="en-US"/>
          </a:p>
        </p:txBody>
      </p:sp>
      <p:sp>
        <p:nvSpPr>
          <p:cNvPr id="27" name="AutoShape 27"/>
          <p:cNvSpPr/>
          <p:nvPr/>
        </p:nvSpPr>
        <p:spPr>
          <a:xfrm>
            <a:off x="8542353" y="5506749"/>
            <a:ext cx="5731378" cy="1340212"/>
          </a:xfrm>
          <a:prstGeom prst="line">
            <a:avLst/>
          </a:prstGeom>
          <a:ln w="38100" cap="flat">
            <a:solidFill>
              <a:srgbClr val="000000"/>
            </a:solidFill>
            <a:prstDash val="solid"/>
            <a:headEnd type="arrow" w="med" len="sm"/>
            <a:tailEnd type="arrow" w="med" len="sm"/>
          </a:ln>
        </p:spPr>
        <p:txBody>
          <a:bodyPr/>
          <a:lstStyle/>
          <a:p>
            <a:endParaRPr lang="en-US"/>
          </a:p>
        </p:txBody>
      </p:sp>
      <p:sp>
        <p:nvSpPr>
          <p:cNvPr id="28" name="TextBox 28"/>
          <p:cNvSpPr txBox="1"/>
          <p:nvPr/>
        </p:nvSpPr>
        <p:spPr>
          <a:xfrm rot="-665889">
            <a:off x="9542344" y="3095005"/>
            <a:ext cx="3641070" cy="488950"/>
          </a:xfrm>
          <a:prstGeom prst="rect">
            <a:avLst/>
          </a:prstGeom>
        </p:spPr>
        <p:txBody>
          <a:bodyPr lIns="0" tIns="0" rIns="0" bIns="0" rtlCol="0" anchor="t">
            <a:spAutoFit/>
          </a:bodyPr>
          <a:lstStyle/>
          <a:p>
            <a:pPr marL="0" lvl="0" indent="0" algn="ctr">
              <a:lnSpc>
                <a:spcPts val="3499"/>
              </a:lnSpc>
            </a:pPr>
            <a:r>
              <a:rPr lang="en-US" sz="2499">
                <a:solidFill>
                  <a:srgbClr val="2B2B2B"/>
                </a:solidFill>
                <a:latin typeface="Agrandir"/>
              </a:rPr>
              <a:t>Read/Write</a:t>
            </a:r>
          </a:p>
        </p:txBody>
      </p:sp>
      <p:sp>
        <p:nvSpPr>
          <p:cNvPr id="29" name="TextBox 29"/>
          <p:cNvSpPr txBox="1"/>
          <p:nvPr/>
        </p:nvSpPr>
        <p:spPr>
          <a:xfrm>
            <a:off x="9778781" y="4352621"/>
            <a:ext cx="3641070" cy="488950"/>
          </a:xfrm>
          <a:prstGeom prst="rect">
            <a:avLst/>
          </a:prstGeom>
        </p:spPr>
        <p:txBody>
          <a:bodyPr lIns="0" tIns="0" rIns="0" bIns="0" rtlCol="0" anchor="t">
            <a:spAutoFit/>
          </a:bodyPr>
          <a:lstStyle/>
          <a:p>
            <a:pPr marL="0" lvl="0" indent="0" algn="ctr">
              <a:lnSpc>
                <a:spcPts val="3499"/>
              </a:lnSpc>
            </a:pPr>
            <a:r>
              <a:rPr lang="en-US" sz="2499">
                <a:solidFill>
                  <a:srgbClr val="2B2B2B"/>
                </a:solidFill>
                <a:latin typeface="Agrandir"/>
              </a:rPr>
              <a:t>Read/Write</a:t>
            </a:r>
          </a:p>
        </p:txBody>
      </p:sp>
      <p:sp>
        <p:nvSpPr>
          <p:cNvPr id="30" name="TextBox 30"/>
          <p:cNvSpPr txBox="1"/>
          <p:nvPr/>
        </p:nvSpPr>
        <p:spPr>
          <a:xfrm rot="692834">
            <a:off x="9948915" y="5653694"/>
            <a:ext cx="3641070" cy="488950"/>
          </a:xfrm>
          <a:prstGeom prst="rect">
            <a:avLst/>
          </a:prstGeom>
        </p:spPr>
        <p:txBody>
          <a:bodyPr lIns="0" tIns="0" rIns="0" bIns="0" rtlCol="0" anchor="t">
            <a:spAutoFit/>
          </a:bodyPr>
          <a:lstStyle/>
          <a:p>
            <a:pPr marL="0" lvl="0" indent="0" algn="ctr">
              <a:lnSpc>
                <a:spcPts val="3499"/>
              </a:lnSpc>
            </a:pPr>
            <a:r>
              <a:rPr lang="en-US" sz="2499">
                <a:solidFill>
                  <a:srgbClr val="2B2B2B"/>
                </a:solidFill>
                <a:latin typeface="Agrandir"/>
              </a:rPr>
              <a:t>Read/Write</a:t>
            </a:r>
          </a:p>
        </p:txBody>
      </p:sp>
      <p:sp>
        <p:nvSpPr>
          <p:cNvPr id="31" name="Freeform 31"/>
          <p:cNvSpPr/>
          <p:nvPr/>
        </p:nvSpPr>
        <p:spPr>
          <a:xfrm>
            <a:off x="7100630" y="7618777"/>
            <a:ext cx="1370856" cy="1370856"/>
          </a:xfrm>
          <a:custGeom>
            <a:avLst/>
            <a:gdLst/>
            <a:ahLst/>
            <a:cxnLst/>
            <a:rect l="l" t="t" r="r" b="b"/>
            <a:pathLst>
              <a:path w="1370856" h="1370856">
                <a:moveTo>
                  <a:pt x="0" y="0"/>
                </a:moveTo>
                <a:lnTo>
                  <a:pt x="1370856" y="0"/>
                </a:lnTo>
                <a:lnTo>
                  <a:pt x="1370856" y="1370856"/>
                </a:lnTo>
                <a:lnTo>
                  <a:pt x="0" y="1370856"/>
                </a:lnTo>
                <a:lnTo>
                  <a:pt x="0" y="0"/>
                </a:lnTo>
                <a:close/>
              </a:path>
            </a:pathLst>
          </a:custGeom>
          <a:blipFill>
            <a:blip r:embed="rId9"/>
            <a:stretch>
              <a:fillRect/>
            </a:stretch>
          </a:blipFill>
        </p:spPr>
        <p:txBody>
          <a:bodyPr/>
          <a:lstStyle/>
          <a:p>
            <a:endParaRPr lang="en-US"/>
          </a:p>
        </p:txBody>
      </p:sp>
      <p:sp>
        <p:nvSpPr>
          <p:cNvPr id="32" name="TextBox 32"/>
          <p:cNvSpPr txBox="1"/>
          <p:nvPr/>
        </p:nvSpPr>
        <p:spPr>
          <a:xfrm>
            <a:off x="6137711" y="9075358"/>
            <a:ext cx="3641070" cy="675640"/>
          </a:xfrm>
          <a:prstGeom prst="rect">
            <a:avLst/>
          </a:prstGeom>
        </p:spPr>
        <p:txBody>
          <a:bodyPr lIns="0" tIns="0" rIns="0" bIns="0" rtlCol="0" anchor="t">
            <a:spAutoFit/>
          </a:bodyPr>
          <a:lstStyle/>
          <a:p>
            <a:pPr marL="0" lvl="0" indent="0" algn="ctr">
              <a:lnSpc>
                <a:spcPts val="4759"/>
              </a:lnSpc>
            </a:pPr>
            <a:r>
              <a:rPr lang="en-US" sz="3399">
                <a:solidFill>
                  <a:srgbClr val="2B2B2B"/>
                </a:solidFill>
                <a:latin typeface="Agrandir Bold"/>
              </a:rPr>
              <a:t>Cluster Control</a:t>
            </a:r>
          </a:p>
        </p:txBody>
      </p:sp>
      <p:sp>
        <p:nvSpPr>
          <p:cNvPr id="33" name="AutoShape 33"/>
          <p:cNvSpPr/>
          <p:nvPr/>
        </p:nvSpPr>
        <p:spPr>
          <a:xfrm flipV="1">
            <a:off x="7786058" y="3857930"/>
            <a:ext cx="7262601" cy="3760847"/>
          </a:xfrm>
          <a:prstGeom prst="line">
            <a:avLst/>
          </a:prstGeom>
          <a:ln w="38100" cap="flat">
            <a:solidFill>
              <a:srgbClr val="000000"/>
            </a:solidFill>
            <a:prstDash val="sysDot"/>
            <a:headEnd type="none" w="sm" len="sm"/>
            <a:tailEnd type="arrow" w="med" len="sm"/>
          </a:ln>
        </p:spPr>
        <p:txBody>
          <a:bodyPr/>
          <a:lstStyle/>
          <a:p>
            <a:endParaRPr lang="en-US"/>
          </a:p>
        </p:txBody>
      </p:sp>
      <p:sp>
        <p:nvSpPr>
          <p:cNvPr id="34" name="AutoShape 34"/>
          <p:cNvSpPr/>
          <p:nvPr/>
        </p:nvSpPr>
        <p:spPr>
          <a:xfrm flipV="1">
            <a:off x="7786058" y="5747222"/>
            <a:ext cx="7273087" cy="1871555"/>
          </a:xfrm>
          <a:prstGeom prst="line">
            <a:avLst/>
          </a:prstGeom>
          <a:ln w="38100" cap="flat">
            <a:solidFill>
              <a:srgbClr val="000000"/>
            </a:solidFill>
            <a:prstDash val="sysDot"/>
            <a:headEnd type="none" w="sm" len="sm"/>
            <a:tailEnd type="arrow" w="med" len="sm"/>
          </a:ln>
        </p:spPr>
        <p:txBody>
          <a:bodyPr/>
          <a:lstStyle/>
          <a:p>
            <a:endParaRPr lang="en-US"/>
          </a:p>
        </p:txBody>
      </p:sp>
      <p:sp>
        <p:nvSpPr>
          <p:cNvPr id="35" name="AutoShape 35"/>
          <p:cNvSpPr/>
          <p:nvPr/>
        </p:nvSpPr>
        <p:spPr>
          <a:xfrm>
            <a:off x="7786058" y="7618777"/>
            <a:ext cx="7273087" cy="13599"/>
          </a:xfrm>
          <a:prstGeom prst="line">
            <a:avLst/>
          </a:prstGeom>
          <a:ln w="38100" cap="flat">
            <a:solidFill>
              <a:srgbClr val="000000"/>
            </a:solidFill>
            <a:prstDash val="sysDot"/>
            <a:headEnd type="none" w="sm" len="sm"/>
            <a:tailEnd type="arrow" w="med" len="sm"/>
          </a:ln>
        </p:spPr>
        <p:txBody>
          <a:bodyPr/>
          <a:lstStyle/>
          <a:p>
            <a:endParaRPr lang="en-US"/>
          </a:p>
        </p:txBody>
      </p:sp>
      <p:sp>
        <p:nvSpPr>
          <p:cNvPr id="36" name="AutoShape 36"/>
          <p:cNvSpPr/>
          <p:nvPr/>
        </p:nvSpPr>
        <p:spPr>
          <a:xfrm flipV="1">
            <a:off x="7786058" y="5506749"/>
            <a:ext cx="756295" cy="2112028"/>
          </a:xfrm>
          <a:prstGeom prst="line">
            <a:avLst/>
          </a:prstGeom>
          <a:ln w="38100" cap="flat">
            <a:solidFill>
              <a:srgbClr val="000000"/>
            </a:solidFill>
            <a:prstDash val="sysDot"/>
            <a:headEnd type="none" w="sm" len="sm"/>
            <a:tailEnd type="arrow" w="med" len="sm"/>
          </a:ln>
        </p:spPr>
        <p:txBody>
          <a:bodyPr/>
          <a:lstStyle/>
          <a:p>
            <a:endParaRPr lang="en-US"/>
          </a:p>
        </p:txBody>
      </p:sp>
      <p:sp>
        <p:nvSpPr>
          <p:cNvPr id="37" name="TextBox 37"/>
          <p:cNvSpPr txBox="1"/>
          <p:nvPr/>
        </p:nvSpPr>
        <p:spPr>
          <a:xfrm>
            <a:off x="13238611" y="1599661"/>
            <a:ext cx="3641070" cy="701675"/>
          </a:xfrm>
          <a:prstGeom prst="rect">
            <a:avLst/>
          </a:prstGeom>
        </p:spPr>
        <p:txBody>
          <a:bodyPr lIns="0" tIns="0" rIns="0" bIns="0" rtlCol="0" anchor="t">
            <a:spAutoFit/>
          </a:bodyPr>
          <a:lstStyle/>
          <a:p>
            <a:pPr marL="0" lvl="0" indent="0" algn="ctr">
              <a:lnSpc>
                <a:spcPts val="4900"/>
              </a:lnSpc>
            </a:pPr>
            <a:r>
              <a:rPr lang="en-US" sz="3500">
                <a:solidFill>
                  <a:srgbClr val="2B2B2B"/>
                </a:solidFill>
                <a:latin typeface="Agrandir"/>
              </a:rPr>
              <a:t>Replication</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CF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alphaModFix amt="25000"/>
          </a:blip>
          <a:srcRect/>
          <a:stretch>
            <a:fillRect/>
          </a:stretch>
        </p:blipFill>
        <p:spPr>
          <a:xfrm rot="-1652560">
            <a:off x="-5192207" y="4888540"/>
            <a:ext cx="9621431" cy="9789932"/>
          </a:xfrm>
          <a:prstGeom prst="rect">
            <a:avLst/>
          </a:prstGeom>
        </p:spPr>
      </p:pic>
      <p:pic>
        <p:nvPicPr>
          <p:cNvPr id="3" name="Picture 3"/>
          <p:cNvPicPr>
            <a:picLocks noChangeAspect="1"/>
          </p:cNvPicPr>
          <p:nvPr/>
        </p:nvPicPr>
        <p:blipFill>
          <a:blip r:embed="rId4">
            <a:alphaModFix amt="50000"/>
          </a:blip>
          <a:srcRect/>
          <a:stretch>
            <a:fillRect/>
          </a:stretch>
        </p:blipFill>
        <p:spPr>
          <a:xfrm rot="9720163">
            <a:off x="14981637" y="-2846223"/>
            <a:ext cx="8670039" cy="8654721"/>
          </a:xfrm>
          <a:prstGeom prst="rect">
            <a:avLst/>
          </a:prstGeom>
        </p:spPr>
      </p:pic>
      <p:sp>
        <p:nvSpPr>
          <p:cNvPr id="4" name="Freeform 4"/>
          <p:cNvSpPr/>
          <p:nvPr/>
        </p:nvSpPr>
        <p:spPr>
          <a:xfrm>
            <a:off x="10552759" y="2160098"/>
            <a:ext cx="1570829" cy="1570829"/>
          </a:xfrm>
          <a:custGeom>
            <a:avLst/>
            <a:gdLst/>
            <a:ahLst/>
            <a:cxnLst/>
            <a:rect l="l" t="t" r="r" b="b"/>
            <a:pathLst>
              <a:path w="1570829" h="1570829">
                <a:moveTo>
                  <a:pt x="0" y="0"/>
                </a:moveTo>
                <a:lnTo>
                  <a:pt x="1570829" y="0"/>
                </a:lnTo>
                <a:lnTo>
                  <a:pt x="1570829" y="1570828"/>
                </a:lnTo>
                <a:lnTo>
                  <a:pt x="0" y="1570828"/>
                </a:lnTo>
                <a:lnTo>
                  <a:pt x="0" y="0"/>
                </a:lnTo>
                <a:close/>
              </a:path>
            </a:pathLst>
          </a:custGeom>
          <a:blipFill>
            <a:blip r:embed="rId5"/>
            <a:stretch>
              <a:fillRect/>
            </a:stretch>
          </a:blipFill>
        </p:spPr>
        <p:txBody>
          <a:bodyPr/>
          <a:lstStyle/>
          <a:p>
            <a:endParaRPr lang="en-US"/>
          </a:p>
        </p:txBody>
      </p:sp>
      <p:sp>
        <p:nvSpPr>
          <p:cNvPr id="5" name="Freeform 5"/>
          <p:cNvSpPr/>
          <p:nvPr/>
        </p:nvSpPr>
        <p:spPr>
          <a:xfrm>
            <a:off x="10568647" y="4113888"/>
            <a:ext cx="1570829" cy="1570829"/>
          </a:xfrm>
          <a:custGeom>
            <a:avLst/>
            <a:gdLst/>
            <a:ahLst/>
            <a:cxnLst/>
            <a:rect l="l" t="t" r="r" b="b"/>
            <a:pathLst>
              <a:path w="1570829" h="1570829">
                <a:moveTo>
                  <a:pt x="0" y="0"/>
                </a:moveTo>
                <a:lnTo>
                  <a:pt x="1570829" y="0"/>
                </a:lnTo>
                <a:lnTo>
                  <a:pt x="1570829" y="1570829"/>
                </a:lnTo>
                <a:lnTo>
                  <a:pt x="0" y="1570829"/>
                </a:lnTo>
                <a:lnTo>
                  <a:pt x="0" y="0"/>
                </a:lnTo>
                <a:close/>
              </a:path>
            </a:pathLst>
          </a:custGeom>
          <a:blipFill>
            <a:blip r:embed="rId5"/>
            <a:stretch>
              <a:fillRect/>
            </a:stretch>
          </a:blipFill>
        </p:spPr>
        <p:txBody>
          <a:bodyPr/>
          <a:lstStyle/>
          <a:p>
            <a:endParaRPr lang="en-US"/>
          </a:p>
        </p:txBody>
      </p:sp>
      <p:sp>
        <p:nvSpPr>
          <p:cNvPr id="6" name="Freeform 6"/>
          <p:cNvSpPr/>
          <p:nvPr/>
        </p:nvSpPr>
        <p:spPr>
          <a:xfrm>
            <a:off x="10552759" y="6160967"/>
            <a:ext cx="1570829" cy="1570829"/>
          </a:xfrm>
          <a:custGeom>
            <a:avLst/>
            <a:gdLst/>
            <a:ahLst/>
            <a:cxnLst/>
            <a:rect l="l" t="t" r="r" b="b"/>
            <a:pathLst>
              <a:path w="1570829" h="1570829">
                <a:moveTo>
                  <a:pt x="0" y="0"/>
                </a:moveTo>
                <a:lnTo>
                  <a:pt x="1570829" y="0"/>
                </a:lnTo>
                <a:lnTo>
                  <a:pt x="1570829" y="1570829"/>
                </a:lnTo>
                <a:lnTo>
                  <a:pt x="0" y="1570829"/>
                </a:lnTo>
                <a:lnTo>
                  <a:pt x="0" y="0"/>
                </a:lnTo>
                <a:close/>
              </a:path>
            </a:pathLst>
          </a:custGeom>
          <a:blipFill>
            <a:blip r:embed="rId5"/>
            <a:stretch>
              <a:fillRect/>
            </a:stretch>
          </a:blipFill>
        </p:spPr>
        <p:txBody>
          <a:bodyPr/>
          <a:lstStyle/>
          <a:p>
            <a:endParaRPr lang="en-US"/>
          </a:p>
        </p:txBody>
      </p:sp>
      <p:grpSp>
        <p:nvGrpSpPr>
          <p:cNvPr id="7" name="Group 7"/>
          <p:cNvGrpSpPr/>
          <p:nvPr/>
        </p:nvGrpSpPr>
        <p:grpSpPr>
          <a:xfrm>
            <a:off x="9829175" y="1222829"/>
            <a:ext cx="2882493" cy="6795979"/>
            <a:chOff x="0" y="0"/>
            <a:chExt cx="759175" cy="1789887"/>
          </a:xfrm>
        </p:grpSpPr>
        <p:sp>
          <p:nvSpPr>
            <p:cNvPr id="8" name="Freeform 8"/>
            <p:cNvSpPr/>
            <p:nvPr/>
          </p:nvSpPr>
          <p:spPr>
            <a:xfrm>
              <a:off x="0" y="0"/>
              <a:ext cx="759175" cy="1789887"/>
            </a:xfrm>
            <a:custGeom>
              <a:avLst/>
              <a:gdLst/>
              <a:ahLst/>
              <a:cxnLst/>
              <a:rect l="l" t="t" r="r" b="b"/>
              <a:pathLst>
                <a:path w="759175" h="1789887">
                  <a:moveTo>
                    <a:pt x="136978" y="0"/>
                  </a:moveTo>
                  <a:lnTo>
                    <a:pt x="622197" y="0"/>
                  </a:lnTo>
                  <a:cubicBezTo>
                    <a:pt x="658526" y="0"/>
                    <a:pt x="693367" y="14432"/>
                    <a:pt x="719055" y="40120"/>
                  </a:cubicBezTo>
                  <a:cubicBezTo>
                    <a:pt x="744744" y="65808"/>
                    <a:pt x="759175" y="100649"/>
                    <a:pt x="759175" y="136978"/>
                  </a:cubicBezTo>
                  <a:lnTo>
                    <a:pt x="759175" y="1652910"/>
                  </a:lnTo>
                  <a:cubicBezTo>
                    <a:pt x="759175" y="1689238"/>
                    <a:pt x="744744" y="1724079"/>
                    <a:pt x="719055" y="1749768"/>
                  </a:cubicBezTo>
                  <a:cubicBezTo>
                    <a:pt x="693367" y="1775456"/>
                    <a:pt x="658526" y="1789887"/>
                    <a:pt x="622197" y="1789887"/>
                  </a:cubicBezTo>
                  <a:lnTo>
                    <a:pt x="136978" y="1789887"/>
                  </a:lnTo>
                  <a:cubicBezTo>
                    <a:pt x="100649" y="1789887"/>
                    <a:pt x="65808" y="1775456"/>
                    <a:pt x="40120" y="1749768"/>
                  </a:cubicBezTo>
                  <a:cubicBezTo>
                    <a:pt x="14432" y="1724079"/>
                    <a:pt x="0" y="1689238"/>
                    <a:pt x="0" y="1652910"/>
                  </a:cubicBezTo>
                  <a:lnTo>
                    <a:pt x="0" y="136978"/>
                  </a:lnTo>
                  <a:cubicBezTo>
                    <a:pt x="0" y="100649"/>
                    <a:pt x="14432" y="65808"/>
                    <a:pt x="40120" y="40120"/>
                  </a:cubicBezTo>
                  <a:cubicBezTo>
                    <a:pt x="65808" y="14432"/>
                    <a:pt x="100649" y="0"/>
                    <a:pt x="136978" y="0"/>
                  </a:cubicBezTo>
                  <a:close/>
                </a:path>
              </a:pathLst>
            </a:custGeom>
            <a:solidFill>
              <a:srgbClr val="D9D9D9">
                <a:alpha val="45882"/>
              </a:srgbClr>
            </a:solidFill>
          </p:spPr>
          <p:txBody>
            <a:bodyPr/>
            <a:lstStyle/>
            <a:p>
              <a:endParaRPr lang="en-US"/>
            </a:p>
          </p:txBody>
        </p:sp>
        <p:sp>
          <p:nvSpPr>
            <p:cNvPr id="9" name="TextBox 9"/>
            <p:cNvSpPr txBox="1"/>
            <p:nvPr/>
          </p:nvSpPr>
          <p:spPr>
            <a:xfrm>
              <a:off x="0" y="-104775"/>
              <a:ext cx="759175" cy="1894662"/>
            </a:xfrm>
            <a:prstGeom prst="rect">
              <a:avLst/>
            </a:prstGeom>
          </p:spPr>
          <p:txBody>
            <a:bodyPr lIns="50800" tIns="50800" rIns="50800" bIns="50800" rtlCol="0" anchor="ctr"/>
            <a:lstStyle/>
            <a:p>
              <a:pPr algn="ctr">
                <a:lnSpc>
                  <a:spcPts val="3080"/>
                </a:lnSpc>
              </a:pPr>
              <a:endParaRPr/>
            </a:p>
          </p:txBody>
        </p:sp>
      </p:grpSp>
      <p:sp>
        <p:nvSpPr>
          <p:cNvPr id="10" name="TextBox 10"/>
          <p:cNvSpPr txBox="1"/>
          <p:nvPr/>
        </p:nvSpPr>
        <p:spPr>
          <a:xfrm>
            <a:off x="8044846" y="8162816"/>
            <a:ext cx="6618430" cy="701675"/>
          </a:xfrm>
          <a:prstGeom prst="rect">
            <a:avLst/>
          </a:prstGeom>
        </p:spPr>
        <p:txBody>
          <a:bodyPr lIns="0" tIns="0" rIns="0" bIns="0" rtlCol="0" anchor="t">
            <a:spAutoFit/>
          </a:bodyPr>
          <a:lstStyle/>
          <a:p>
            <a:pPr marL="0" lvl="0" indent="0" algn="ctr">
              <a:lnSpc>
                <a:spcPts val="4900"/>
              </a:lnSpc>
            </a:pPr>
            <a:r>
              <a:rPr lang="en-US" sz="3500">
                <a:solidFill>
                  <a:srgbClr val="2B2B2B"/>
                </a:solidFill>
                <a:latin typeface="Agrandir Bold"/>
              </a:rPr>
              <a:t>Cluster (Master - Master)</a:t>
            </a:r>
          </a:p>
        </p:txBody>
      </p:sp>
      <p:sp>
        <p:nvSpPr>
          <p:cNvPr id="11" name="TextBox 11"/>
          <p:cNvSpPr txBox="1"/>
          <p:nvPr/>
        </p:nvSpPr>
        <p:spPr>
          <a:xfrm>
            <a:off x="12427961" y="2510315"/>
            <a:ext cx="5188526" cy="614784"/>
          </a:xfrm>
          <a:prstGeom prst="rect">
            <a:avLst/>
          </a:prstGeom>
        </p:spPr>
        <p:txBody>
          <a:bodyPr lIns="0" tIns="0" rIns="0" bIns="0" rtlCol="0" anchor="t">
            <a:spAutoFit/>
          </a:bodyPr>
          <a:lstStyle/>
          <a:p>
            <a:pPr marL="0" lvl="0" indent="0" algn="ctr">
              <a:lnSpc>
                <a:spcPts val="5050"/>
              </a:lnSpc>
            </a:pPr>
            <a:r>
              <a:rPr lang="en-US" sz="3607">
                <a:solidFill>
                  <a:srgbClr val="2B2B2B"/>
                </a:solidFill>
                <a:latin typeface="Agrandir"/>
              </a:rPr>
              <a:t>172.16.200.128 : 3306</a:t>
            </a:r>
          </a:p>
        </p:txBody>
      </p:sp>
      <p:sp>
        <p:nvSpPr>
          <p:cNvPr id="12" name="TextBox 12"/>
          <p:cNvSpPr txBox="1"/>
          <p:nvPr/>
        </p:nvSpPr>
        <p:spPr>
          <a:xfrm>
            <a:off x="12427961" y="6511184"/>
            <a:ext cx="5188526" cy="614784"/>
          </a:xfrm>
          <a:prstGeom prst="rect">
            <a:avLst/>
          </a:prstGeom>
        </p:spPr>
        <p:txBody>
          <a:bodyPr lIns="0" tIns="0" rIns="0" bIns="0" rtlCol="0" anchor="t">
            <a:spAutoFit/>
          </a:bodyPr>
          <a:lstStyle/>
          <a:p>
            <a:pPr marL="0" lvl="0" indent="0" algn="ctr">
              <a:lnSpc>
                <a:spcPts val="5050"/>
              </a:lnSpc>
            </a:pPr>
            <a:r>
              <a:rPr lang="en-US" sz="3607">
                <a:solidFill>
                  <a:srgbClr val="2B2B2B"/>
                </a:solidFill>
                <a:latin typeface="Agrandir"/>
              </a:rPr>
              <a:t>172.16.200.130 : 3306</a:t>
            </a:r>
          </a:p>
        </p:txBody>
      </p:sp>
      <p:sp>
        <p:nvSpPr>
          <p:cNvPr id="13" name="TextBox 13"/>
          <p:cNvSpPr txBox="1"/>
          <p:nvPr/>
        </p:nvSpPr>
        <p:spPr>
          <a:xfrm>
            <a:off x="12427961" y="4464106"/>
            <a:ext cx="5188526" cy="614784"/>
          </a:xfrm>
          <a:prstGeom prst="rect">
            <a:avLst/>
          </a:prstGeom>
        </p:spPr>
        <p:txBody>
          <a:bodyPr lIns="0" tIns="0" rIns="0" bIns="0" rtlCol="0" anchor="t">
            <a:spAutoFit/>
          </a:bodyPr>
          <a:lstStyle/>
          <a:p>
            <a:pPr marL="0" lvl="0" indent="0" algn="ctr">
              <a:lnSpc>
                <a:spcPts val="5050"/>
              </a:lnSpc>
            </a:pPr>
            <a:r>
              <a:rPr lang="en-US" sz="3607">
                <a:solidFill>
                  <a:srgbClr val="2B2B2B"/>
                </a:solidFill>
                <a:latin typeface="Agrandir"/>
              </a:rPr>
              <a:t>172.16.200.129 : 3306</a:t>
            </a:r>
          </a:p>
        </p:txBody>
      </p:sp>
      <p:sp>
        <p:nvSpPr>
          <p:cNvPr id="14" name="Freeform 14"/>
          <p:cNvSpPr/>
          <p:nvPr/>
        </p:nvSpPr>
        <p:spPr>
          <a:xfrm>
            <a:off x="3435953" y="4201195"/>
            <a:ext cx="1370856" cy="1370856"/>
          </a:xfrm>
          <a:custGeom>
            <a:avLst/>
            <a:gdLst/>
            <a:ahLst/>
            <a:cxnLst/>
            <a:rect l="l" t="t" r="r" b="b"/>
            <a:pathLst>
              <a:path w="1370856" h="1370856">
                <a:moveTo>
                  <a:pt x="0" y="0"/>
                </a:moveTo>
                <a:lnTo>
                  <a:pt x="1370856" y="0"/>
                </a:lnTo>
                <a:lnTo>
                  <a:pt x="1370856" y="1370856"/>
                </a:lnTo>
                <a:lnTo>
                  <a:pt x="0" y="1370856"/>
                </a:lnTo>
                <a:lnTo>
                  <a:pt x="0" y="0"/>
                </a:lnTo>
                <a:close/>
              </a:path>
            </a:pathLst>
          </a:custGeom>
          <a:blipFill>
            <a:blip r:embed="rId6"/>
            <a:stretch>
              <a:fillRect/>
            </a:stretch>
          </a:blipFill>
        </p:spPr>
        <p:txBody>
          <a:bodyPr/>
          <a:lstStyle/>
          <a:p>
            <a:endParaRPr lang="en-US"/>
          </a:p>
        </p:txBody>
      </p:sp>
      <p:sp>
        <p:nvSpPr>
          <p:cNvPr id="15" name="TextBox 15"/>
          <p:cNvSpPr txBox="1"/>
          <p:nvPr/>
        </p:nvSpPr>
        <p:spPr>
          <a:xfrm>
            <a:off x="169520" y="4573284"/>
            <a:ext cx="3260070" cy="708469"/>
          </a:xfrm>
          <a:prstGeom prst="rect">
            <a:avLst/>
          </a:prstGeom>
        </p:spPr>
        <p:txBody>
          <a:bodyPr lIns="0" tIns="0" rIns="0" bIns="0" rtlCol="0" anchor="t">
            <a:spAutoFit/>
          </a:bodyPr>
          <a:lstStyle/>
          <a:p>
            <a:pPr marL="0" lvl="0" indent="0" algn="ctr">
              <a:lnSpc>
                <a:spcPts val="5050"/>
              </a:lnSpc>
            </a:pPr>
            <a:r>
              <a:rPr lang="en-US" sz="3607">
                <a:solidFill>
                  <a:srgbClr val="2B2B2B"/>
                </a:solidFill>
                <a:latin typeface="Agrandir"/>
              </a:rPr>
              <a:t>172.25.45.143</a:t>
            </a:r>
          </a:p>
        </p:txBody>
      </p:sp>
      <p:sp>
        <p:nvSpPr>
          <p:cNvPr id="16" name="AutoShape 16"/>
          <p:cNvSpPr/>
          <p:nvPr/>
        </p:nvSpPr>
        <p:spPr>
          <a:xfrm flipV="1">
            <a:off x="4806809" y="2945512"/>
            <a:ext cx="5745950" cy="1941111"/>
          </a:xfrm>
          <a:prstGeom prst="line">
            <a:avLst/>
          </a:prstGeom>
          <a:ln w="38100" cap="flat">
            <a:solidFill>
              <a:srgbClr val="000000"/>
            </a:solidFill>
            <a:prstDash val="sysDot"/>
            <a:headEnd type="none" w="sm" len="sm"/>
            <a:tailEnd type="arrow" w="med" len="sm"/>
          </a:ln>
        </p:spPr>
        <p:txBody>
          <a:bodyPr/>
          <a:lstStyle/>
          <a:p>
            <a:endParaRPr lang="en-US"/>
          </a:p>
        </p:txBody>
      </p:sp>
      <p:sp>
        <p:nvSpPr>
          <p:cNvPr id="17" name="AutoShape 17"/>
          <p:cNvSpPr/>
          <p:nvPr/>
        </p:nvSpPr>
        <p:spPr>
          <a:xfrm>
            <a:off x="4806809" y="4886623"/>
            <a:ext cx="5761838" cy="12680"/>
          </a:xfrm>
          <a:prstGeom prst="line">
            <a:avLst/>
          </a:prstGeom>
          <a:ln w="38100" cap="flat">
            <a:solidFill>
              <a:srgbClr val="000000"/>
            </a:solidFill>
            <a:prstDash val="sysDot"/>
            <a:headEnd type="none" w="sm" len="sm"/>
            <a:tailEnd type="arrow" w="med" len="sm"/>
          </a:ln>
        </p:spPr>
        <p:txBody>
          <a:bodyPr/>
          <a:lstStyle/>
          <a:p>
            <a:endParaRPr lang="en-US"/>
          </a:p>
        </p:txBody>
      </p:sp>
      <p:sp>
        <p:nvSpPr>
          <p:cNvPr id="18" name="AutoShape 18"/>
          <p:cNvSpPr/>
          <p:nvPr/>
        </p:nvSpPr>
        <p:spPr>
          <a:xfrm>
            <a:off x="4806809" y="4886623"/>
            <a:ext cx="5745950" cy="2059758"/>
          </a:xfrm>
          <a:prstGeom prst="line">
            <a:avLst/>
          </a:prstGeom>
          <a:ln w="38100" cap="flat">
            <a:solidFill>
              <a:srgbClr val="000000"/>
            </a:solidFill>
            <a:prstDash val="sysDot"/>
            <a:headEnd type="none" w="sm" len="sm"/>
            <a:tailEnd type="arrow" w="med" len="sm"/>
          </a:ln>
        </p:spPr>
        <p:txBody>
          <a:bodyPr/>
          <a:lstStyle/>
          <a:p>
            <a:endParaRPr lang="en-US"/>
          </a:p>
        </p:txBody>
      </p:sp>
      <p:sp>
        <p:nvSpPr>
          <p:cNvPr id="19" name="TextBox 19"/>
          <p:cNvSpPr txBox="1"/>
          <p:nvPr/>
        </p:nvSpPr>
        <p:spPr>
          <a:xfrm>
            <a:off x="2506416" y="5759929"/>
            <a:ext cx="3641070" cy="675640"/>
          </a:xfrm>
          <a:prstGeom prst="rect">
            <a:avLst/>
          </a:prstGeom>
        </p:spPr>
        <p:txBody>
          <a:bodyPr lIns="0" tIns="0" rIns="0" bIns="0" rtlCol="0" anchor="t">
            <a:spAutoFit/>
          </a:bodyPr>
          <a:lstStyle/>
          <a:p>
            <a:pPr marL="0" lvl="0" indent="0" algn="ctr">
              <a:lnSpc>
                <a:spcPts val="4759"/>
              </a:lnSpc>
            </a:pPr>
            <a:r>
              <a:rPr lang="en-US" sz="3399">
                <a:solidFill>
                  <a:srgbClr val="2B2B2B"/>
                </a:solidFill>
                <a:latin typeface="Agrandir Bold"/>
              </a:rPr>
              <a:t>Cluster Control</a:t>
            </a:r>
          </a:p>
        </p:txBody>
      </p:sp>
      <p:sp>
        <p:nvSpPr>
          <p:cNvPr id="20" name="TextBox 20"/>
          <p:cNvSpPr txBox="1"/>
          <p:nvPr/>
        </p:nvSpPr>
        <p:spPr>
          <a:xfrm>
            <a:off x="411349" y="274149"/>
            <a:ext cx="6811851" cy="1095375"/>
          </a:xfrm>
          <a:prstGeom prst="rect">
            <a:avLst/>
          </a:prstGeom>
        </p:spPr>
        <p:txBody>
          <a:bodyPr lIns="0" tIns="0" rIns="0" bIns="0" rtlCol="0" anchor="t">
            <a:spAutoFit/>
          </a:bodyPr>
          <a:lstStyle/>
          <a:p>
            <a:pPr marL="0" lvl="0" indent="0" algn="ctr">
              <a:lnSpc>
                <a:spcPts val="7200"/>
              </a:lnSpc>
              <a:spcBef>
                <a:spcPct val="0"/>
              </a:spcBef>
            </a:pPr>
            <a:r>
              <a:rPr lang="en-US" sz="6000">
                <a:solidFill>
                  <a:srgbClr val="2B2B2B"/>
                </a:solidFill>
                <a:latin typeface="Agrandir"/>
              </a:rPr>
              <a:t>2.2 System Design</a:t>
            </a:r>
          </a:p>
        </p:txBody>
      </p:sp>
      <p:sp>
        <p:nvSpPr>
          <p:cNvPr id="21" name="TextBox 21"/>
          <p:cNvSpPr txBox="1"/>
          <p:nvPr/>
        </p:nvSpPr>
        <p:spPr>
          <a:xfrm rot="-1129443">
            <a:off x="5692181" y="3461099"/>
            <a:ext cx="3641070" cy="488950"/>
          </a:xfrm>
          <a:prstGeom prst="rect">
            <a:avLst/>
          </a:prstGeom>
        </p:spPr>
        <p:txBody>
          <a:bodyPr lIns="0" tIns="0" rIns="0" bIns="0" rtlCol="0" anchor="t">
            <a:spAutoFit/>
          </a:bodyPr>
          <a:lstStyle/>
          <a:p>
            <a:pPr marL="0" lvl="0" indent="0" algn="ctr">
              <a:lnSpc>
                <a:spcPts val="3499"/>
              </a:lnSpc>
            </a:pPr>
            <a:r>
              <a:rPr lang="en-US" sz="2499">
                <a:solidFill>
                  <a:srgbClr val="2B2B2B"/>
                </a:solidFill>
                <a:latin typeface="Agrandir"/>
              </a:rPr>
              <a:t>SSH : Port 22</a:t>
            </a:r>
          </a:p>
        </p:txBody>
      </p:sp>
      <p:sp>
        <p:nvSpPr>
          <p:cNvPr id="22" name="TextBox 22"/>
          <p:cNvSpPr txBox="1"/>
          <p:nvPr/>
        </p:nvSpPr>
        <p:spPr>
          <a:xfrm>
            <a:off x="5902355" y="4410353"/>
            <a:ext cx="3641070" cy="488950"/>
          </a:xfrm>
          <a:prstGeom prst="rect">
            <a:avLst/>
          </a:prstGeom>
        </p:spPr>
        <p:txBody>
          <a:bodyPr lIns="0" tIns="0" rIns="0" bIns="0" rtlCol="0" anchor="t">
            <a:spAutoFit/>
          </a:bodyPr>
          <a:lstStyle/>
          <a:p>
            <a:pPr marL="0" lvl="0" indent="0" algn="ctr">
              <a:lnSpc>
                <a:spcPts val="3499"/>
              </a:lnSpc>
            </a:pPr>
            <a:r>
              <a:rPr lang="en-US" sz="2499">
                <a:solidFill>
                  <a:srgbClr val="2B2B2B"/>
                </a:solidFill>
                <a:latin typeface="Agrandir"/>
              </a:rPr>
              <a:t>SSH : Port 22</a:t>
            </a:r>
          </a:p>
        </p:txBody>
      </p:sp>
      <p:sp>
        <p:nvSpPr>
          <p:cNvPr id="23" name="TextBox 23"/>
          <p:cNvSpPr txBox="1"/>
          <p:nvPr/>
        </p:nvSpPr>
        <p:spPr>
          <a:xfrm rot="1116534">
            <a:off x="5725974" y="5346271"/>
            <a:ext cx="3641070" cy="488950"/>
          </a:xfrm>
          <a:prstGeom prst="rect">
            <a:avLst/>
          </a:prstGeom>
        </p:spPr>
        <p:txBody>
          <a:bodyPr lIns="0" tIns="0" rIns="0" bIns="0" rtlCol="0" anchor="t">
            <a:spAutoFit/>
          </a:bodyPr>
          <a:lstStyle/>
          <a:p>
            <a:pPr marL="0" lvl="0" indent="0" algn="ctr">
              <a:lnSpc>
                <a:spcPts val="3499"/>
              </a:lnSpc>
            </a:pPr>
            <a:r>
              <a:rPr lang="en-US" sz="2499">
                <a:solidFill>
                  <a:srgbClr val="2B2B2B"/>
                </a:solidFill>
                <a:latin typeface="Agrandir"/>
              </a:rPr>
              <a:t>SSH : Port 22</a:t>
            </a:r>
          </a:p>
        </p:txBody>
      </p:sp>
      <p:sp>
        <p:nvSpPr>
          <p:cNvPr id="24" name="TextBox 24"/>
          <p:cNvSpPr txBox="1"/>
          <p:nvPr/>
        </p:nvSpPr>
        <p:spPr>
          <a:xfrm>
            <a:off x="9449886" y="1309687"/>
            <a:ext cx="3641070" cy="701675"/>
          </a:xfrm>
          <a:prstGeom prst="rect">
            <a:avLst/>
          </a:prstGeom>
        </p:spPr>
        <p:txBody>
          <a:bodyPr lIns="0" tIns="0" rIns="0" bIns="0" rtlCol="0" anchor="t">
            <a:spAutoFit/>
          </a:bodyPr>
          <a:lstStyle/>
          <a:p>
            <a:pPr marL="0" lvl="0" indent="0" algn="ctr">
              <a:lnSpc>
                <a:spcPts val="4900"/>
              </a:lnSpc>
            </a:pPr>
            <a:r>
              <a:rPr lang="en-US" sz="3500">
                <a:solidFill>
                  <a:srgbClr val="2B2B2B"/>
                </a:solidFill>
                <a:latin typeface="Agrandir"/>
              </a:rPr>
              <a:t>Replication</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CF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50000"/>
          </a:blip>
          <a:srcRect/>
          <a:stretch>
            <a:fillRect/>
          </a:stretch>
        </p:blipFill>
        <p:spPr>
          <a:xfrm>
            <a:off x="8457870" y="-854812"/>
            <a:ext cx="11467938" cy="2012681"/>
          </a:xfrm>
          <a:prstGeom prst="rect">
            <a:avLst/>
          </a:prstGeom>
        </p:spPr>
      </p:pic>
      <p:pic>
        <p:nvPicPr>
          <p:cNvPr id="3" name="Picture 3"/>
          <p:cNvPicPr>
            <a:picLocks noChangeAspect="1"/>
          </p:cNvPicPr>
          <p:nvPr/>
        </p:nvPicPr>
        <p:blipFill>
          <a:blip r:embed="rId3">
            <a:alphaModFix amt="25000"/>
          </a:blip>
          <a:srcRect/>
          <a:stretch>
            <a:fillRect/>
          </a:stretch>
        </p:blipFill>
        <p:spPr>
          <a:xfrm flipH="1">
            <a:off x="-1855541" y="7992839"/>
            <a:ext cx="10522933" cy="2420275"/>
          </a:xfrm>
          <a:prstGeom prst="rect">
            <a:avLst/>
          </a:prstGeom>
        </p:spPr>
      </p:pic>
      <p:sp>
        <p:nvSpPr>
          <p:cNvPr id="4" name="Freeform 4"/>
          <p:cNvSpPr/>
          <p:nvPr/>
        </p:nvSpPr>
        <p:spPr>
          <a:xfrm>
            <a:off x="4334503" y="4011089"/>
            <a:ext cx="1725785" cy="1725785"/>
          </a:xfrm>
          <a:custGeom>
            <a:avLst/>
            <a:gdLst/>
            <a:ahLst/>
            <a:cxnLst/>
            <a:rect l="l" t="t" r="r" b="b"/>
            <a:pathLst>
              <a:path w="1725785" h="1725785">
                <a:moveTo>
                  <a:pt x="0" y="0"/>
                </a:moveTo>
                <a:lnTo>
                  <a:pt x="1725785" y="0"/>
                </a:lnTo>
                <a:lnTo>
                  <a:pt x="1725785" y="1725785"/>
                </a:lnTo>
                <a:lnTo>
                  <a:pt x="0" y="1725785"/>
                </a:lnTo>
                <a:lnTo>
                  <a:pt x="0" y="0"/>
                </a:lnTo>
                <a:close/>
              </a:path>
            </a:pathLst>
          </a:custGeom>
          <a:blipFill>
            <a:blip r:embed="rId4"/>
            <a:stretch>
              <a:fillRect/>
            </a:stretch>
          </a:blipFill>
        </p:spPr>
        <p:txBody>
          <a:bodyPr/>
          <a:lstStyle/>
          <a:p>
            <a:endParaRPr lang="en-US"/>
          </a:p>
        </p:txBody>
      </p:sp>
      <p:sp>
        <p:nvSpPr>
          <p:cNvPr id="5" name="Freeform 5"/>
          <p:cNvSpPr/>
          <p:nvPr/>
        </p:nvSpPr>
        <p:spPr>
          <a:xfrm rot="-5400000">
            <a:off x="9144000" y="4195288"/>
            <a:ext cx="1330356" cy="1330356"/>
          </a:xfrm>
          <a:custGeom>
            <a:avLst/>
            <a:gdLst/>
            <a:ahLst/>
            <a:cxnLst/>
            <a:rect l="l" t="t" r="r" b="b"/>
            <a:pathLst>
              <a:path w="1330356" h="1330356">
                <a:moveTo>
                  <a:pt x="0" y="0"/>
                </a:moveTo>
                <a:lnTo>
                  <a:pt x="1330356" y="0"/>
                </a:lnTo>
                <a:lnTo>
                  <a:pt x="1330356" y="1330356"/>
                </a:lnTo>
                <a:lnTo>
                  <a:pt x="0" y="1330356"/>
                </a:lnTo>
                <a:lnTo>
                  <a:pt x="0" y="0"/>
                </a:lnTo>
                <a:close/>
              </a:path>
            </a:pathLst>
          </a:custGeom>
          <a:blipFill>
            <a:blip r:embed="rId5"/>
            <a:stretch>
              <a:fillRect/>
            </a:stretch>
          </a:blipFill>
        </p:spPr>
        <p:txBody>
          <a:bodyPr/>
          <a:lstStyle/>
          <a:p>
            <a:endParaRPr lang="en-US"/>
          </a:p>
        </p:txBody>
      </p:sp>
      <p:sp>
        <p:nvSpPr>
          <p:cNvPr id="6" name="Freeform 6"/>
          <p:cNvSpPr/>
          <p:nvPr/>
        </p:nvSpPr>
        <p:spPr>
          <a:xfrm>
            <a:off x="14255616" y="1876561"/>
            <a:ext cx="1570829" cy="1570829"/>
          </a:xfrm>
          <a:custGeom>
            <a:avLst/>
            <a:gdLst/>
            <a:ahLst/>
            <a:cxnLst/>
            <a:rect l="l" t="t" r="r" b="b"/>
            <a:pathLst>
              <a:path w="1570829" h="1570829">
                <a:moveTo>
                  <a:pt x="0" y="0"/>
                </a:moveTo>
                <a:lnTo>
                  <a:pt x="1570829" y="0"/>
                </a:lnTo>
                <a:lnTo>
                  <a:pt x="1570829" y="1570829"/>
                </a:lnTo>
                <a:lnTo>
                  <a:pt x="0" y="1570829"/>
                </a:lnTo>
                <a:lnTo>
                  <a:pt x="0" y="0"/>
                </a:lnTo>
                <a:close/>
              </a:path>
            </a:pathLst>
          </a:custGeom>
          <a:blipFill>
            <a:blip r:embed="rId6"/>
            <a:stretch>
              <a:fillRect/>
            </a:stretch>
          </a:blipFill>
        </p:spPr>
        <p:txBody>
          <a:bodyPr/>
          <a:lstStyle/>
          <a:p>
            <a:endParaRPr lang="en-US"/>
          </a:p>
        </p:txBody>
      </p:sp>
      <p:sp>
        <p:nvSpPr>
          <p:cNvPr id="7" name="Freeform 7"/>
          <p:cNvSpPr/>
          <p:nvPr/>
        </p:nvSpPr>
        <p:spPr>
          <a:xfrm>
            <a:off x="14260115" y="3747768"/>
            <a:ext cx="1570829" cy="1570829"/>
          </a:xfrm>
          <a:custGeom>
            <a:avLst/>
            <a:gdLst/>
            <a:ahLst/>
            <a:cxnLst/>
            <a:rect l="l" t="t" r="r" b="b"/>
            <a:pathLst>
              <a:path w="1570829" h="1570829">
                <a:moveTo>
                  <a:pt x="0" y="0"/>
                </a:moveTo>
                <a:lnTo>
                  <a:pt x="1570828" y="0"/>
                </a:lnTo>
                <a:lnTo>
                  <a:pt x="1570828" y="1570829"/>
                </a:lnTo>
                <a:lnTo>
                  <a:pt x="0" y="1570829"/>
                </a:lnTo>
                <a:lnTo>
                  <a:pt x="0" y="0"/>
                </a:lnTo>
                <a:close/>
              </a:path>
            </a:pathLst>
          </a:custGeom>
          <a:blipFill>
            <a:blip r:embed="rId6"/>
            <a:stretch>
              <a:fillRect/>
            </a:stretch>
          </a:blipFill>
        </p:spPr>
        <p:txBody>
          <a:bodyPr/>
          <a:lstStyle/>
          <a:p>
            <a:endParaRPr lang="en-US"/>
          </a:p>
        </p:txBody>
      </p:sp>
      <p:sp>
        <p:nvSpPr>
          <p:cNvPr id="8" name="Freeform 8"/>
          <p:cNvSpPr/>
          <p:nvPr/>
        </p:nvSpPr>
        <p:spPr>
          <a:xfrm>
            <a:off x="14249628" y="5460620"/>
            <a:ext cx="1570829" cy="1570829"/>
          </a:xfrm>
          <a:custGeom>
            <a:avLst/>
            <a:gdLst/>
            <a:ahLst/>
            <a:cxnLst/>
            <a:rect l="l" t="t" r="r" b="b"/>
            <a:pathLst>
              <a:path w="1570829" h="1570829">
                <a:moveTo>
                  <a:pt x="0" y="0"/>
                </a:moveTo>
                <a:lnTo>
                  <a:pt x="1570829" y="0"/>
                </a:lnTo>
                <a:lnTo>
                  <a:pt x="1570829" y="1570829"/>
                </a:lnTo>
                <a:lnTo>
                  <a:pt x="0" y="1570829"/>
                </a:lnTo>
                <a:lnTo>
                  <a:pt x="0" y="0"/>
                </a:lnTo>
                <a:close/>
              </a:path>
            </a:pathLst>
          </a:custGeom>
          <a:blipFill>
            <a:blip r:embed="rId6"/>
            <a:stretch>
              <a:fillRect/>
            </a:stretch>
          </a:blipFill>
        </p:spPr>
        <p:txBody>
          <a:bodyPr/>
          <a:lstStyle/>
          <a:p>
            <a:endParaRPr lang="en-US"/>
          </a:p>
        </p:txBody>
      </p:sp>
      <p:grpSp>
        <p:nvGrpSpPr>
          <p:cNvPr id="9" name="Group 9"/>
          <p:cNvGrpSpPr/>
          <p:nvPr/>
        </p:nvGrpSpPr>
        <p:grpSpPr>
          <a:xfrm>
            <a:off x="13642313" y="957262"/>
            <a:ext cx="2785530" cy="6670667"/>
            <a:chOff x="0" y="0"/>
            <a:chExt cx="733637" cy="1756884"/>
          </a:xfrm>
        </p:grpSpPr>
        <p:sp>
          <p:nvSpPr>
            <p:cNvPr id="10" name="Freeform 10"/>
            <p:cNvSpPr/>
            <p:nvPr/>
          </p:nvSpPr>
          <p:spPr>
            <a:xfrm>
              <a:off x="0" y="0"/>
              <a:ext cx="733637" cy="1756884"/>
            </a:xfrm>
            <a:custGeom>
              <a:avLst/>
              <a:gdLst/>
              <a:ahLst/>
              <a:cxnLst/>
              <a:rect l="l" t="t" r="r" b="b"/>
              <a:pathLst>
                <a:path w="733637" h="1756884">
                  <a:moveTo>
                    <a:pt x="141746" y="0"/>
                  </a:moveTo>
                  <a:lnTo>
                    <a:pt x="591891" y="0"/>
                  </a:lnTo>
                  <a:cubicBezTo>
                    <a:pt x="670176" y="0"/>
                    <a:pt x="733637" y="63462"/>
                    <a:pt x="733637" y="141746"/>
                  </a:cubicBezTo>
                  <a:lnTo>
                    <a:pt x="733637" y="1615138"/>
                  </a:lnTo>
                  <a:cubicBezTo>
                    <a:pt x="733637" y="1693422"/>
                    <a:pt x="670176" y="1756884"/>
                    <a:pt x="591891" y="1756884"/>
                  </a:cubicBezTo>
                  <a:lnTo>
                    <a:pt x="141746" y="1756884"/>
                  </a:lnTo>
                  <a:cubicBezTo>
                    <a:pt x="104153" y="1756884"/>
                    <a:pt x="68099" y="1741950"/>
                    <a:pt x="41516" y="1715367"/>
                  </a:cubicBezTo>
                  <a:cubicBezTo>
                    <a:pt x="14934" y="1688785"/>
                    <a:pt x="0" y="1652731"/>
                    <a:pt x="0" y="1615138"/>
                  </a:cubicBezTo>
                  <a:lnTo>
                    <a:pt x="0" y="141746"/>
                  </a:lnTo>
                  <a:cubicBezTo>
                    <a:pt x="0" y="63462"/>
                    <a:pt x="63462" y="0"/>
                    <a:pt x="141746" y="0"/>
                  </a:cubicBezTo>
                  <a:close/>
                </a:path>
              </a:pathLst>
            </a:custGeom>
            <a:solidFill>
              <a:srgbClr val="D9D9D9">
                <a:alpha val="45882"/>
              </a:srgbClr>
            </a:solidFill>
          </p:spPr>
          <p:txBody>
            <a:bodyPr/>
            <a:lstStyle/>
            <a:p>
              <a:endParaRPr lang="en-US"/>
            </a:p>
          </p:txBody>
        </p:sp>
        <p:sp>
          <p:nvSpPr>
            <p:cNvPr id="11" name="TextBox 11"/>
            <p:cNvSpPr txBox="1"/>
            <p:nvPr/>
          </p:nvSpPr>
          <p:spPr>
            <a:xfrm>
              <a:off x="0" y="-104775"/>
              <a:ext cx="733637" cy="1861659"/>
            </a:xfrm>
            <a:prstGeom prst="rect">
              <a:avLst/>
            </a:prstGeom>
          </p:spPr>
          <p:txBody>
            <a:bodyPr lIns="50800" tIns="50800" rIns="50800" bIns="50800" rtlCol="0" anchor="ctr"/>
            <a:lstStyle/>
            <a:p>
              <a:pPr algn="ctr">
                <a:lnSpc>
                  <a:spcPts val="3080"/>
                </a:lnSpc>
              </a:pPr>
              <a:endParaRPr/>
            </a:p>
          </p:txBody>
        </p:sp>
      </p:grpSp>
      <p:sp>
        <p:nvSpPr>
          <p:cNvPr id="12" name="AutoShape 12"/>
          <p:cNvSpPr/>
          <p:nvPr/>
        </p:nvSpPr>
        <p:spPr>
          <a:xfrm flipV="1">
            <a:off x="9809178" y="2661975"/>
            <a:ext cx="4446438" cy="1533313"/>
          </a:xfrm>
          <a:prstGeom prst="line">
            <a:avLst/>
          </a:prstGeom>
          <a:ln w="38100" cap="flat">
            <a:solidFill>
              <a:srgbClr val="000000"/>
            </a:solidFill>
            <a:prstDash val="solid"/>
            <a:headEnd type="arrow" w="med" len="sm"/>
            <a:tailEnd type="arrow" w="med" len="sm"/>
          </a:ln>
        </p:spPr>
        <p:txBody>
          <a:bodyPr/>
          <a:lstStyle/>
          <a:p>
            <a:endParaRPr lang="en-US"/>
          </a:p>
        </p:txBody>
      </p:sp>
      <p:sp>
        <p:nvSpPr>
          <p:cNvPr id="13" name="AutoShape 13"/>
          <p:cNvSpPr/>
          <p:nvPr/>
        </p:nvSpPr>
        <p:spPr>
          <a:xfrm flipV="1">
            <a:off x="10474356" y="4533182"/>
            <a:ext cx="3785758" cy="327284"/>
          </a:xfrm>
          <a:prstGeom prst="line">
            <a:avLst/>
          </a:prstGeom>
          <a:ln w="38100" cap="flat">
            <a:solidFill>
              <a:srgbClr val="000000"/>
            </a:solidFill>
            <a:prstDash val="solid"/>
            <a:headEnd type="arrow" w="med" len="sm"/>
            <a:tailEnd type="arrow" w="med" len="sm"/>
          </a:ln>
        </p:spPr>
        <p:txBody>
          <a:bodyPr/>
          <a:lstStyle/>
          <a:p>
            <a:endParaRPr lang="en-US"/>
          </a:p>
        </p:txBody>
      </p:sp>
      <p:sp>
        <p:nvSpPr>
          <p:cNvPr id="14" name="AutoShape 14"/>
          <p:cNvSpPr/>
          <p:nvPr/>
        </p:nvSpPr>
        <p:spPr>
          <a:xfrm>
            <a:off x="9809178" y="5525644"/>
            <a:ext cx="4440450" cy="720390"/>
          </a:xfrm>
          <a:prstGeom prst="line">
            <a:avLst/>
          </a:prstGeom>
          <a:ln w="38100" cap="flat">
            <a:solidFill>
              <a:srgbClr val="000000"/>
            </a:solidFill>
            <a:prstDash val="solid"/>
            <a:headEnd type="arrow" w="med" len="sm"/>
            <a:tailEnd type="arrow" w="med" len="sm"/>
          </a:ln>
        </p:spPr>
        <p:txBody>
          <a:bodyPr/>
          <a:lstStyle/>
          <a:p>
            <a:endParaRPr lang="en-US"/>
          </a:p>
        </p:txBody>
      </p:sp>
      <p:sp>
        <p:nvSpPr>
          <p:cNvPr id="15" name="Freeform 15"/>
          <p:cNvSpPr/>
          <p:nvPr/>
        </p:nvSpPr>
        <p:spPr>
          <a:xfrm rot="-42935">
            <a:off x="967937" y="4430013"/>
            <a:ext cx="912686" cy="912686"/>
          </a:xfrm>
          <a:custGeom>
            <a:avLst/>
            <a:gdLst/>
            <a:ahLst/>
            <a:cxnLst/>
            <a:rect l="l" t="t" r="r" b="b"/>
            <a:pathLst>
              <a:path w="912686" h="912686">
                <a:moveTo>
                  <a:pt x="0" y="0"/>
                </a:moveTo>
                <a:lnTo>
                  <a:pt x="912686" y="0"/>
                </a:lnTo>
                <a:lnTo>
                  <a:pt x="912686" y="912686"/>
                </a:lnTo>
                <a:lnTo>
                  <a:pt x="0" y="91268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16" name="TextBox 16"/>
          <p:cNvSpPr txBox="1"/>
          <p:nvPr/>
        </p:nvSpPr>
        <p:spPr>
          <a:xfrm>
            <a:off x="8857892" y="5812996"/>
            <a:ext cx="2377189" cy="1275715"/>
          </a:xfrm>
          <a:prstGeom prst="rect">
            <a:avLst/>
          </a:prstGeom>
        </p:spPr>
        <p:txBody>
          <a:bodyPr lIns="0" tIns="0" rIns="0" bIns="0" rtlCol="0" anchor="t">
            <a:spAutoFit/>
          </a:bodyPr>
          <a:lstStyle/>
          <a:p>
            <a:pPr marL="0" lvl="0" indent="0" algn="ctr">
              <a:lnSpc>
                <a:spcPts val="4759"/>
              </a:lnSpc>
            </a:pPr>
            <a:r>
              <a:rPr lang="en-US" sz="3399">
                <a:solidFill>
                  <a:srgbClr val="032E94"/>
                </a:solidFill>
                <a:latin typeface="Agrandir Bold"/>
              </a:rPr>
              <a:t>MySQL Router</a:t>
            </a:r>
          </a:p>
        </p:txBody>
      </p:sp>
      <p:sp>
        <p:nvSpPr>
          <p:cNvPr id="17" name="TextBox 17"/>
          <p:cNvSpPr txBox="1"/>
          <p:nvPr/>
        </p:nvSpPr>
        <p:spPr>
          <a:xfrm>
            <a:off x="-130215" y="247111"/>
            <a:ext cx="6811851" cy="1095375"/>
          </a:xfrm>
          <a:prstGeom prst="rect">
            <a:avLst/>
          </a:prstGeom>
        </p:spPr>
        <p:txBody>
          <a:bodyPr lIns="0" tIns="0" rIns="0" bIns="0" rtlCol="0" anchor="t">
            <a:spAutoFit/>
          </a:bodyPr>
          <a:lstStyle/>
          <a:p>
            <a:pPr marL="0" lvl="0" indent="0" algn="ctr">
              <a:lnSpc>
                <a:spcPts val="7200"/>
              </a:lnSpc>
              <a:spcBef>
                <a:spcPct val="0"/>
              </a:spcBef>
            </a:pPr>
            <a:r>
              <a:rPr lang="en-US" sz="6000">
                <a:solidFill>
                  <a:srgbClr val="2B2B2B"/>
                </a:solidFill>
                <a:latin typeface="Agrandir"/>
              </a:rPr>
              <a:t>2.3 How it works</a:t>
            </a:r>
          </a:p>
        </p:txBody>
      </p:sp>
      <p:sp>
        <p:nvSpPr>
          <p:cNvPr id="18" name="TextBox 18"/>
          <p:cNvSpPr txBox="1"/>
          <p:nvPr/>
        </p:nvSpPr>
        <p:spPr>
          <a:xfrm>
            <a:off x="11725827" y="7599355"/>
            <a:ext cx="6618430" cy="701675"/>
          </a:xfrm>
          <a:prstGeom prst="rect">
            <a:avLst/>
          </a:prstGeom>
        </p:spPr>
        <p:txBody>
          <a:bodyPr lIns="0" tIns="0" rIns="0" bIns="0" rtlCol="0" anchor="t">
            <a:spAutoFit/>
          </a:bodyPr>
          <a:lstStyle/>
          <a:p>
            <a:pPr marL="0" lvl="0" indent="0" algn="ctr">
              <a:lnSpc>
                <a:spcPts val="4900"/>
              </a:lnSpc>
            </a:pPr>
            <a:r>
              <a:rPr lang="en-US" sz="3500">
                <a:solidFill>
                  <a:srgbClr val="032E94"/>
                </a:solidFill>
                <a:latin typeface="Agrandir Bold"/>
              </a:rPr>
              <a:t>Master - Master</a:t>
            </a:r>
          </a:p>
        </p:txBody>
      </p:sp>
      <p:sp>
        <p:nvSpPr>
          <p:cNvPr id="19" name="TextBox 19"/>
          <p:cNvSpPr txBox="1"/>
          <p:nvPr/>
        </p:nvSpPr>
        <p:spPr>
          <a:xfrm rot="-1116228">
            <a:off x="10018950" y="2894629"/>
            <a:ext cx="3641070" cy="488950"/>
          </a:xfrm>
          <a:prstGeom prst="rect">
            <a:avLst/>
          </a:prstGeom>
        </p:spPr>
        <p:txBody>
          <a:bodyPr lIns="0" tIns="0" rIns="0" bIns="0" rtlCol="0" anchor="t">
            <a:spAutoFit/>
          </a:bodyPr>
          <a:lstStyle/>
          <a:p>
            <a:pPr marL="0" lvl="0" indent="0" algn="ctr">
              <a:lnSpc>
                <a:spcPts val="3499"/>
              </a:lnSpc>
            </a:pPr>
            <a:r>
              <a:rPr lang="en-US" sz="2499">
                <a:solidFill>
                  <a:srgbClr val="D25543"/>
                </a:solidFill>
                <a:latin typeface="Agrandir Bold"/>
              </a:rPr>
              <a:t>3. SELECT...</a:t>
            </a:r>
          </a:p>
        </p:txBody>
      </p:sp>
      <p:sp>
        <p:nvSpPr>
          <p:cNvPr id="20" name="TextBox 20"/>
          <p:cNvSpPr txBox="1"/>
          <p:nvPr/>
        </p:nvSpPr>
        <p:spPr>
          <a:xfrm>
            <a:off x="13224994" y="1171036"/>
            <a:ext cx="3641070" cy="701675"/>
          </a:xfrm>
          <a:prstGeom prst="rect">
            <a:avLst/>
          </a:prstGeom>
        </p:spPr>
        <p:txBody>
          <a:bodyPr lIns="0" tIns="0" rIns="0" bIns="0" rtlCol="0" anchor="t">
            <a:spAutoFit/>
          </a:bodyPr>
          <a:lstStyle/>
          <a:p>
            <a:pPr marL="0" lvl="0" indent="0" algn="ctr">
              <a:lnSpc>
                <a:spcPts val="4900"/>
              </a:lnSpc>
            </a:pPr>
            <a:r>
              <a:rPr lang="en-US" sz="3500">
                <a:solidFill>
                  <a:srgbClr val="2B2B2B"/>
                </a:solidFill>
                <a:latin typeface="Agrandir"/>
              </a:rPr>
              <a:t>Replication</a:t>
            </a:r>
          </a:p>
        </p:txBody>
      </p:sp>
      <p:sp>
        <p:nvSpPr>
          <p:cNvPr id="21" name="AutoShape 21"/>
          <p:cNvSpPr/>
          <p:nvPr/>
        </p:nvSpPr>
        <p:spPr>
          <a:xfrm flipV="1">
            <a:off x="1880588" y="4873981"/>
            <a:ext cx="2453915" cy="6675"/>
          </a:xfrm>
          <a:prstGeom prst="line">
            <a:avLst/>
          </a:prstGeom>
          <a:ln w="38100" cap="flat">
            <a:solidFill>
              <a:srgbClr val="000000"/>
            </a:solidFill>
            <a:prstDash val="solid"/>
            <a:headEnd type="triangle" w="lg" len="med"/>
            <a:tailEnd type="arrow" w="med" len="sm"/>
          </a:ln>
        </p:spPr>
        <p:txBody>
          <a:bodyPr/>
          <a:lstStyle/>
          <a:p>
            <a:endParaRPr lang="en-US"/>
          </a:p>
        </p:txBody>
      </p:sp>
      <p:sp>
        <p:nvSpPr>
          <p:cNvPr id="22" name="AutoShape 22"/>
          <p:cNvSpPr/>
          <p:nvPr/>
        </p:nvSpPr>
        <p:spPr>
          <a:xfrm flipV="1">
            <a:off x="6060288" y="4860466"/>
            <a:ext cx="3083712" cy="13516"/>
          </a:xfrm>
          <a:prstGeom prst="line">
            <a:avLst/>
          </a:prstGeom>
          <a:ln w="38100" cap="flat">
            <a:solidFill>
              <a:srgbClr val="000000"/>
            </a:solidFill>
            <a:prstDash val="solid"/>
            <a:headEnd type="triangle" w="lg" len="med"/>
            <a:tailEnd type="arrow" w="med" len="sm"/>
          </a:ln>
        </p:spPr>
        <p:txBody>
          <a:bodyPr/>
          <a:lstStyle/>
          <a:p>
            <a:endParaRPr lang="en-US"/>
          </a:p>
        </p:txBody>
      </p:sp>
      <p:sp>
        <p:nvSpPr>
          <p:cNvPr id="23" name="TextBox 23"/>
          <p:cNvSpPr txBox="1"/>
          <p:nvPr/>
        </p:nvSpPr>
        <p:spPr>
          <a:xfrm>
            <a:off x="1750372" y="4080988"/>
            <a:ext cx="2768653" cy="488950"/>
          </a:xfrm>
          <a:prstGeom prst="rect">
            <a:avLst/>
          </a:prstGeom>
        </p:spPr>
        <p:txBody>
          <a:bodyPr lIns="0" tIns="0" rIns="0" bIns="0" rtlCol="0" anchor="t">
            <a:spAutoFit/>
          </a:bodyPr>
          <a:lstStyle/>
          <a:p>
            <a:pPr marL="0" lvl="0" indent="0" algn="ctr">
              <a:lnSpc>
                <a:spcPts val="3499"/>
              </a:lnSpc>
            </a:pPr>
            <a:r>
              <a:rPr lang="en-US" sz="2499">
                <a:solidFill>
                  <a:srgbClr val="D25543"/>
                </a:solidFill>
                <a:latin typeface="Agrandir Bold"/>
              </a:rPr>
              <a:t>1. Request</a:t>
            </a:r>
          </a:p>
        </p:txBody>
      </p:sp>
      <p:sp>
        <p:nvSpPr>
          <p:cNvPr id="24" name="TextBox 24"/>
          <p:cNvSpPr txBox="1"/>
          <p:nvPr/>
        </p:nvSpPr>
        <p:spPr>
          <a:xfrm>
            <a:off x="1750372" y="5158995"/>
            <a:ext cx="2768653" cy="488950"/>
          </a:xfrm>
          <a:prstGeom prst="rect">
            <a:avLst/>
          </a:prstGeom>
        </p:spPr>
        <p:txBody>
          <a:bodyPr lIns="0" tIns="0" rIns="0" bIns="0" rtlCol="0" anchor="t">
            <a:spAutoFit/>
          </a:bodyPr>
          <a:lstStyle/>
          <a:p>
            <a:pPr marL="0" lvl="0" indent="0" algn="ctr">
              <a:lnSpc>
                <a:spcPts val="3499"/>
              </a:lnSpc>
            </a:pPr>
            <a:r>
              <a:rPr lang="en-US" sz="2499">
                <a:solidFill>
                  <a:srgbClr val="D25543"/>
                </a:solidFill>
                <a:latin typeface="Agrandir Bold"/>
              </a:rPr>
              <a:t>7. Response</a:t>
            </a:r>
          </a:p>
        </p:txBody>
      </p:sp>
      <p:sp>
        <p:nvSpPr>
          <p:cNvPr id="25" name="TextBox 25"/>
          <p:cNvSpPr txBox="1"/>
          <p:nvPr/>
        </p:nvSpPr>
        <p:spPr>
          <a:xfrm>
            <a:off x="6316535" y="2806257"/>
            <a:ext cx="2571218" cy="1812906"/>
          </a:xfrm>
          <a:prstGeom prst="rect">
            <a:avLst/>
          </a:prstGeom>
        </p:spPr>
        <p:txBody>
          <a:bodyPr lIns="0" tIns="0" rIns="0" bIns="0" rtlCol="0" anchor="t">
            <a:spAutoFit/>
          </a:bodyPr>
          <a:lstStyle/>
          <a:p>
            <a:pPr marL="0" lvl="0" indent="0" algn="ctr">
              <a:lnSpc>
                <a:spcPts val="3501"/>
              </a:lnSpc>
            </a:pPr>
            <a:r>
              <a:rPr lang="en-US" sz="2500">
                <a:solidFill>
                  <a:srgbClr val="D25543"/>
                </a:solidFill>
                <a:latin typeface="Agrandir Bold"/>
              </a:rPr>
              <a:t> 2. DML Commands (</a:t>
            </a:r>
            <a:r>
              <a:rPr lang="en-US" sz="2500">
                <a:solidFill>
                  <a:srgbClr val="D25543"/>
                </a:solidFill>
                <a:latin typeface="Agrandir"/>
              </a:rPr>
              <a:t>Select, Insert, Update, Delete</a:t>
            </a:r>
            <a:r>
              <a:rPr lang="en-US" sz="2500">
                <a:solidFill>
                  <a:srgbClr val="D25543"/>
                </a:solidFill>
                <a:latin typeface="Agrandir Bold"/>
              </a:rPr>
              <a:t>)</a:t>
            </a:r>
          </a:p>
        </p:txBody>
      </p:sp>
      <p:sp>
        <p:nvSpPr>
          <p:cNvPr id="26" name="TextBox 26"/>
          <p:cNvSpPr txBox="1"/>
          <p:nvPr/>
        </p:nvSpPr>
        <p:spPr>
          <a:xfrm>
            <a:off x="6089240" y="5133546"/>
            <a:ext cx="2768653" cy="488950"/>
          </a:xfrm>
          <a:prstGeom prst="rect">
            <a:avLst/>
          </a:prstGeom>
        </p:spPr>
        <p:txBody>
          <a:bodyPr lIns="0" tIns="0" rIns="0" bIns="0" rtlCol="0" anchor="t">
            <a:spAutoFit/>
          </a:bodyPr>
          <a:lstStyle/>
          <a:p>
            <a:pPr marL="0" lvl="0" indent="0" algn="ctr">
              <a:lnSpc>
                <a:spcPts val="3499"/>
              </a:lnSpc>
            </a:pPr>
            <a:r>
              <a:rPr lang="en-US" sz="2499">
                <a:solidFill>
                  <a:srgbClr val="D25543"/>
                </a:solidFill>
                <a:latin typeface="Agrandir Bold"/>
              </a:rPr>
              <a:t>6. Result</a:t>
            </a:r>
          </a:p>
        </p:txBody>
      </p:sp>
      <p:sp>
        <p:nvSpPr>
          <p:cNvPr id="27" name="TextBox 27"/>
          <p:cNvSpPr txBox="1"/>
          <p:nvPr/>
        </p:nvSpPr>
        <p:spPr>
          <a:xfrm rot="-278649">
            <a:off x="10434720" y="4122863"/>
            <a:ext cx="3641070" cy="488950"/>
          </a:xfrm>
          <a:prstGeom prst="rect">
            <a:avLst/>
          </a:prstGeom>
        </p:spPr>
        <p:txBody>
          <a:bodyPr lIns="0" tIns="0" rIns="0" bIns="0" rtlCol="0" anchor="t">
            <a:spAutoFit/>
          </a:bodyPr>
          <a:lstStyle/>
          <a:p>
            <a:pPr marL="0" lvl="0" indent="0" algn="ctr">
              <a:lnSpc>
                <a:spcPts val="3499"/>
              </a:lnSpc>
            </a:pPr>
            <a:r>
              <a:rPr lang="en-US" sz="2499">
                <a:solidFill>
                  <a:srgbClr val="D25543"/>
                </a:solidFill>
                <a:latin typeface="Agrandir Bold"/>
              </a:rPr>
              <a:t>4. INSERT...</a:t>
            </a:r>
          </a:p>
        </p:txBody>
      </p:sp>
      <p:sp>
        <p:nvSpPr>
          <p:cNvPr id="28" name="TextBox 28"/>
          <p:cNvSpPr txBox="1"/>
          <p:nvPr/>
        </p:nvSpPr>
        <p:spPr>
          <a:xfrm rot="563560">
            <a:off x="10621821" y="5365249"/>
            <a:ext cx="3641070" cy="488950"/>
          </a:xfrm>
          <a:prstGeom prst="rect">
            <a:avLst/>
          </a:prstGeom>
        </p:spPr>
        <p:txBody>
          <a:bodyPr lIns="0" tIns="0" rIns="0" bIns="0" rtlCol="0" anchor="t">
            <a:spAutoFit/>
          </a:bodyPr>
          <a:lstStyle/>
          <a:p>
            <a:pPr marL="0" lvl="0" indent="0" algn="ctr">
              <a:lnSpc>
                <a:spcPts val="3499"/>
              </a:lnSpc>
            </a:pPr>
            <a:r>
              <a:rPr lang="en-US" sz="2499">
                <a:solidFill>
                  <a:srgbClr val="D25543"/>
                </a:solidFill>
                <a:latin typeface="Agrandir Bold"/>
              </a:rPr>
              <a:t>5. UPDATE...</a:t>
            </a:r>
          </a:p>
        </p:txBody>
      </p:sp>
      <p:sp>
        <p:nvSpPr>
          <p:cNvPr id="29" name="Freeform 29"/>
          <p:cNvSpPr/>
          <p:nvPr/>
        </p:nvSpPr>
        <p:spPr>
          <a:xfrm rot="-42935">
            <a:off x="572357" y="5742538"/>
            <a:ext cx="912686" cy="912686"/>
          </a:xfrm>
          <a:custGeom>
            <a:avLst/>
            <a:gdLst/>
            <a:ahLst/>
            <a:cxnLst/>
            <a:rect l="l" t="t" r="r" b="b"/>
            <a:pathLst>
              <a:path w="912686" h="912686">
                <a:moveTo>
                  <a:pt x="0" y="0"/>
                </a:moveTo>
                <a:lnTo>
                  <a:pt x="912686" y="0"/>
                </a:lnTo>
                <a:lnTo>
                  <a:pt x="912686" y="912686"/>
                </a:lnTo>
                <a:lnTo>
                  <a:pt x="0" y="91268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30" name="Freeform 30"/>
          <p:cNvSpPr/>
          <p:nvPr/>
        </p:nvSpPr>
        <p:spPr>
          <a:xfrm rot="-42935">
            <a:off x="1294029" y="3092739"/>
            <a:ext cx="912686" cy="912686"/>
          </a:xfrm>
          <a:custGeom>
            <a:avLst/>
            <a:gdLst/>
            <a:ahLst/>
            <a:cxnLst/>
            <a:rect l="l" t="t" r="r" b="b"/>
            <a:pathLst>
              <a:path w="912686" h="912686">
                <a:moveTo>
                  <a:pt x="0" y="0"/>
                </a:moveTo>
                <a:lnTo>
                  <a:pt x="912686" y="0"/>
                </a:lnTo>
                <a:lnTo>
                  <a:pt x="912686" y="912686"/>
                </a:lnTo>
                <a:lnTo>
                  <a:pt x="0" y="91268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31" name="TextBox 31"/>
          <p:cNvSpPr txBox="1"/>
          <p:nvPr/>
        </p:nvSpPr>
        <p:spPr>
          <a:xfrm>
            <a:off x="200544" y="6869524"/>
            <a:ext cx="3371485" cy="675640"/>
          </a:xfrm>
          <a:prstGeom prst="rect">
            <a:avLst/>
          </a:prstGeom>
        </p:spPr>
        <p:txBody>
          <a:bodyPr lIns="0" tIns="0" rIns="0" bIns="0" rtlCol="0" anchor="t">
            <a:spAutoFit/>
          </a:bodyPr>
          <a:lstStyle/>
          <a:p>
            <a:pPr marL="0" lvl="0" indent="0" algn="ctr">
              <a:lnSpc>
                <a:spcPts val="4759"/>
              </a:lnSpc>
            </a:pPr>
            <a:r>
              <a:rPr lang="en-US" sz="3399">
                <a:solidFill>
                  <a:srgbClr val="032E94"/>
                </a:solidFill>
                <a:latin typeface="Agrandir Bold"/>
              </a:rPr>
              <a:t>User</a:t>
            </a:r>
          </a:p>
        </p:txBody>
      </p:sp>
      <p:sp>
        <p:nvSpPr>
          <p:cNvPr id="32" name="TextBox 32"/>
          <p:cNvSpPr txBox="1"/>
          <p:nvPr/>
        </p:nvSpPr>
        <p:spPr>
          <a:xfrm>
            <a:off x="3511653" y="5827252"/>
            <a:ext cx="3371485" cy="675640"/>
          </a:xfrm>
          <a:prstGeom prst="rect">
            <a:avLst/>
          </a:prstGeom>
        </p:spPr>
        <p:txBody>
          <a:bodyPr lIns="0" tIns="0" rIns="0" bIns="0" rtlCol="0" anchor="t">
            <a:spAutoFit/>
          </a:bodyPr>
          <a:lstStyle/>
          <a:p>
            <a:pPr marL="0" lvl="0" indent="0" algn="ctr">
              <a:lnSpc>
                <a:spcPts val="4759"/>
              </a:lnSpc>
            </a:pPr>
            <a:r>
              <a:rPr lang="en-US" sz="3399">
                <a:solidFill>
                  <a:srgbClr val="032E94"/>
                </a:solidFill>
                <a:latin typeface="Agrandir Bold"/>
              </a:rPr>
              <a:t>Server</a:t>
            </a:r>
          </a:p>
        </p:txBody>
      </p:sp>
      <p:sp>
        <p:nvSpPr>
          <p:cNvPr id="33" name="TextBox 33"/>
          <p:cNvSpPr txBox="1"/>
          <p:nvPr/>
        </p:nvSpPr>
        <p:spPr>
          <a:xfrm rot="-1070717">
            <a:off x="10705624" y="3390483"/>
            <a:ext cx="2768653" cy="488950"/>
          </a:xfrm>
          <a:prstGeom prst="rect">
            <a:avLst/>
          </a:prstGeom>
        </p:spPr>
        <p:txBody>
          <a:bodyPr lIns="0" tIns="0" rIns="0" bIns="0" rtlCol="0" anchor="t">
            <a:spAutoFit/>
          </a:bodyPr>
          <a:lstStyle/>
          <a:p>
            <a:pPr marL="0" lvl="0" indent="0" algn="ctr">
              <a:lnSpc>
                <a:spcPts val="3499"/>
              </a:lnSpc>
            </a:pPr>
            <a:r>
              <a:rPr lang="en-US" sz="2499">
                <a:solidFill>
                  <a:srgbClr val="D25543"/>
                </a:solidFill>
                <a:latin typeface="Agrandir Bold"/>
              </a:rPr>
              <a:t>Record</a:t>
            </a:r>
          </a:p>
        </p:txBody>
      </p:sp>
      <p:sp>
        <p:nvSpPr>
          <p:cNvPr id="34" name="TextBox 34"/>
          <p:cNvSpPr txBox="1"/>
          <p:nvPr/>
        </p:nvSpPr>
        <p:spPr>
          <a:xfrm rot="-290047">
            <a:off x="11306392" y="4659201"/>
            <a:ext cx="2768653" cy="488950"/>
          </a:xfrm>
          <a:prstGeom prst="rect">
            <a:avLst/>
          </a:prstGeom>
        </p:spPr>
        <p:txBody>
          <a:bodyPr lIns="0" tIns="0" rIns="0" bIns="0" rtlCol="0" anchor="t">
            <a:spAutoFit/>
          </a:bodyPr>
          <a:lstStyle/>
          <a:p>
            <a:pPr marL="0" lvl="0" indent="0" algn="ctr">
              <a:lnSpc>
                <a:spcPts val="3499"/>
              </a:lnSpc>
            </a:pPr>
            <a:r>
              <a:rPr lang="en-US" sz="2499">
                <a:solidFill>
                  <a:srgbClr val="D25543"/>
                </a:solidFill>
                <a:latin typeface="Agrandir Bold"/>
              </a:rPr>
              <a:t>Record</a:t>
            </a:r>
          </a:p>
        </p:txBody>
      </p:sp>
      <p:sp>
        <p:nvSpPr>
          <p:cNvPr id="35" name="TextBox 35"/>
          <p:cNvSpPr txBox="1"/>
          <p:nvPr/>
        </p:nvSpPr>
        <p:spPr>
          <a:xfrm rot="613488">
            <a:off x="11059014" y="5898124"/>
            <a:ext cx="2768653" cy="488950"/>
          </a:xfrm>
          <a:prstGeom prst="rect">
            <a:avLst/>
          </a:prstGeom>
        </p:spPr>
        <p:txBody>
          <a:bodyPr lIns="0" tIns="0" rIns="0" bIns="0" rtlCol="0" anchor="t">
            <a:spAutoFit/>
          </a:bodyPr>
          <a:lstStyle/>
          <a:p>
            <a:pPr marL="0" lvl="0" indent="0" algn="ctr">
              <a:lnSpc>
                <a:spcPts val="3499"/>
              </a:lnSpc>
            </a:pPr>
            <a:r>
              <a:rPr lang="en-US" sz="2499">
                <a:solidFill>
                  <a:srgbClr val="D25543"/>
                </a:solidFill>
                <a:latin typeface="Agrandir Bold"/>
              </a:rPr>
              <a:t>Record</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25000"/>
          </a:blip>
          <a:srcRect/>
          <a:stretch>
            <a:fillRect/>
          </a:stretch>
        </p:blipFill>
        <p:spPr>
          <a:xfrm rot="3203220">
            <a:off x="18633058" y="888606"/>
            <a:ext cx="11814494" cy="12461864"/>
          </a:xfrm>
          <a:prstGeom prst="rect">
            <a:avLst/>
          </a:prstGeom>
        </p:spPr>
      </p:pic>
      <p:sp>
        <p:nvSpPr>
          <p:cNvPr id="3" name="Freeform 3"/>
          <p:cNvSpPr/>
          <p:nvPr/>
        </p:nvSpPr>
        <p:spPr>
          <a:xfrm>
            <a:off x="3227113" y="2363862"/>
            <a:ext cx="1570829" cy="1570829"/>
          </a:xfrm>
          <a:custGeom>
            <a:avLst/>
            <a:gdLst/>
            <a:ahLst/>
            <a:cxnLst/>
            <a:rect l="l" t="t" r="r" b="b"/>
            <a:pathLst>
              <a:path w="1570829" h="1570829">
                <a:moveTo>
                  <a:pt x="0" y="0"/>
                </a:moveTo>
                <a:lnTo>
                  <a:pt x="1570829" y="0"/>
                </a:lnTo>
                <a:lnTo>
                  <a:pt x="1570829" y="1570829"/>
                </a:lnTo>
                <a:lnTo>
                  <a:pt x="0" y="1570829"/>
                </a:lnTo>
                <a:lnTo>
                  <a:pt x="0" y="0"/>
                </a:lnTo>
                <a:close/>
              </a:path>
            </a:pathLst>
          </a:custGeom>
          <a:blipFill>
            <a:blip r:embed="rId3"/>
            <a:stretch>
              <a:fillRect/>
            </a:stretch>
          </a:blipFill>
        </p:spPr>
        <p:txBody>
          <a:bodyPr/>
          <a:lstStyle/>
          <a:p>
            <a:endParaRPr lang="en-US"/>
          </a:p>
        </p:txBody>
      </p:sp>
      <p:sp>
        <p:nvSpPr>
          <p:cNvPr id="4" name="Freeform 4"/>
          <p:cNvSpPr/>
          <p:nvPr/>
        </p:nvSpPr>
        <p:spPr>
          <a:xfrm>
            <a:off x="11240407" y="2363862"/>
            <a:ext cx="1570829" cy="1570829"/>
          </a:xfrm>
          <a:custGeom>
            <a:avLst/>
            <a:gdLst/>
            <a:ahLst/>
            <a:cxnLst/>
            <a:rect l="l" t="t" r="r" b="b"/>
            <a:pathLst>
              <a:path w="1570829" h="1570829">
                <a:moveTo>
                  <a:pt x="0" y="0"/>
                </a:moveTo>
                <a:lnTo>
                  <a:pt x="1570829" y="0"/>
                </a:lnTo>
                <a:lnTo>
                  <a:pt x="1570829" y="1570829"/>
                </a:lnTo>
                <a:lnTo>
                  <a:pt x="0" y="1570829"/>
                </a:lnTo>
                <a:lnTo>
                  <a:pt x="0" y="0"/>
                </a:lnTo>
                <a:close/>
              </a:path>
            </a:pathLst>
          </a:custGeom>
          <a:blipFill>
            <a:blip r:embed="rId3"/>
            <a:stretch>
              <a:fillRect/>
            </a:stretch>
          </a:blipFill>
        </p:spPr>
        <p:txBody>
          <a:bodyPr/>
          <a:lstStyle/>
          <a:p>
            <a:endParaRPr lang="en-US"/>
          </a:p>
        </p:txBody>
      </p:sp>
      <p:sp>
        <p:nvSpPr>
          <p:cNvPr id="5" name="Freeform 5"/>
          <p:cNvSpPr/>
          <p:nvPr/>
        </p:nvSpPr>
        <p:spPr>
          <a:xfrm>
            <a:off x="1531911" y="1857600"/>
            <a:ext cx="769342" cy="769342"/>
          </a:xfrm>
          <a:custGeom>
            <a:avLst/>
            <a:gdLst/>
            <a:ahLst/>
            <a:cxnLst/>
            <a:rect l="l" t="t" r="r" b="b"/>
            <a:pathLst>
              <a:path w="769342" h="769342">
                <a:moveTo>
                  <a:pt x="0" y="0"/>
                </a:moveTo>
                <a:lnTo>
                  <a:pt x="769342" y="0"/>
                </a:lnTo>
                <a:lnTo>
                  <a:pt x="769342" y="769342"/>
                </a:lnTo>
                <a:lnTo>
                  <a:pt x="0" y="769342"/>
                </a:lnTo>
                <a:lnTo>
                  <a:pt x="0" y="0"/>
                </a:lnTo>
                <a:close/>
              </a:path>
            </a:pathLst>
          </a:custGeom>
          <a:blipFill>
            <a:blip r:embed="rId4"/>
            <a:stretch>
              <a:fillRect/>
            </a:stretch>
          </a:blipFill>
        </p:spPr>
        <p:txBody>
          <a:bodyPr/>
          <a:lstStyle/>
          <a:p>
            <a:endParaRPr lang="en-US"/>
          </a:p>
        </p:txBody>
      </p:sp>
      <p:sp>
        <p:nvSpPr>
          <p:cNvPr id="6" name="AutoShape 6"/>
          <p:cNvSpPr/>
          <p:nvPr/>
        </p:nvSpPr>
        <p:spPr>
          <a:xfrm>
            <a:off x="4797942" y="3149277"/>
            <a:ext cx="6442465" cy="0"/>
          </a:xfrm>
          <a:prstGeom prst="line">
            <a:avLst/>
          </a:prstGeom>
          <a:ln w="38100" cap="flat">
            <a:solidFill>
              <a:srgbClr val="000000"/>
            </a:solidFill>
            <a:prstDash val="solid"/>
            <a:headEnd type="triangle" w="lg" len="med"/>
            <a:tailEnd type="none" w="sm" len="sm"/>
          </a:ln>
        </p:spPr>
        <p:txBody>
          <a:bodyPr/>
          <a:lstStyle/>
          <a:p>
            <a:endParaRPr lang="en-US"/>
          </a:p>
        </p:txBody>
      </p:sp>
      <p:sp>
        <p:nvSpPr>
          <p:cNvPr id="7" name="AutoShape 7"/>
          <p:cNvSpPr/>
          <p:nvPr/>
        </p:nvSpPr>
        <p:spPr>
          <a:xfrm flipV="1">
            <a:off x="2966057" y="4486707"/>
            <a:ext cx="8741146" cy="6614"/>
          </a:xfrm>
          <a:prstGeom prst="line">
            <a:avLst/>
          </a:prstGeom>
          <a:ln w="38100" cap="flat">
            <a:solidFill>
              <a:srgbClr val="000000"/>
            </a:solidFill>
            <a:prstDash val="solid"/>
            <a:headEnd type="none" w="sm" len="sm"/>
            <a:tailEnd type="triangle" w="lg" len="med"/>
          </a:ln>
        </p:spPr>
        <p:txBody>
          <a:bodyPr/>
          <a:lstStyle/>
          <a:p>
            <a:endParaRPr lang="en-US"/>
          </a:p>
        </p:txBody>
      </p:sp>
      <p:sp>
        <p:nvSpPr>
          <p:cNvPr id="8" name="TextBox 8"/>
          <p:cNvSpPr txBox="1"/>
          <p:nvPr/>
        </p:nvSpPr>
        <p:spPr>
          <a:xfrm>
            <a:off x="672663" y="3956512"/>
            <a:ext cx="1628590" cy="1374774"/>
          </a:xfrm>
          <a:prstGeom prst="rect">
            <a:avLst/>
          </a:prstGeom>
        </p:spPr>
        <p:txBody>
          <a:bodyPr lIns="0" tIns="0" rIns="0" bIns="0" rtlCol="0" anchor="t">
            <a:spAutoFit/>
          </a:bodyPr>
          <a:lstStyle/>
          <a:p>
            <a:pPr algn="ctr">
              <a:lnSpc>
                <a:spcPts val="3500"/>
              </a:lnSpc>
            </a:pPr>
            <a:r>
              <a:rPr lang="en-US" sz="2500">
                <a:solidFill>
                  <a:srgbClr val="2B2B2B"/>
                </a:solidFill>
                <a:latin typeface="Agrandir Bold"/>
              </a:rPr>
              <a:t>2. Binlog dump Flow</a:t>
            </a:r>
          </a:p>
        </p:txBody>
      </p:sp>
      <p:sp>
        <p:nvSpPr>
          <p:cNvPr id="9" name="Freeform 9"/>
          <p:cNvSpPr/>
          <p:nvPr/>
        </p:nvSpPr>
        <p:spPr>
          <a:xfrm>
            <a:off x="6837696" y="6920029"/>
            <a:ext cx="1570829" cy="1570829"/>
          </a:xfrm>
          <a:custGeom>
            <a:avLst/>
            <a:gdLst/>
            <a:ahLst/>
            <a:cxnLst/>
            <a:rect l="l" t="t" r="r" b="b"/>
            <a:pathLst>
              <a:path w="1570829" h="1570829">
                <a:moveTo>
                  <a:pt x="0" y="0"/>
                </a:moveTo>
                <a:lnTo>
                  <a:pt x="1570829" y="0"/>
                </a:lnTo>
                <a:lnTo>
                  <a:pt x="1570829" y="1570829"/>
                </a:lnTo>
                <a:lnTo>
                  <a:pt x="0" y="1570829"/>
                </a:lnTo>
                <a:lnTo>
                  <a:pt x="0" y="0"/>
                </a:lnTo>
                <a:close/>
              </a:path>
            </a:pathLst>
          </a:custGeom>
          <a:blipFill>
            <a:blip r:embed="rId3"/>
            <a:stretch>
              <a:fillRect/>
            </a:stretch>
          </a:blipFill>
        </p:spPr>
        <p:txBody>
          <a:bodyPr/>
          <a:lstStyle/>
          <a:p>
            <a:endParaRPr lang="en-US"/>
          </a:p>
        </p:txBody>
      </p:sp>
      <p:sp>
        <p:nvSpPr>
          <p:cNvPr id="10" name="Freeform 10"/>
          <p:cNvSpPr/>
          <p:nvPr/>
        </p:nvSpPr>
        <p:spPr>
          <a:xfrm>
            <a:off x="11874548" y="4080337"/>
            <a:ext cx="769342" cy="769342"/>
          </a:xfrm>
          <a:custGeom>
            <a:avLst/>
            <a:gdLst/>
            <a:ahLst/>
            <a:cxnLst/>
            <a:rect l="l" t="t" r="r" b="b"/>
            <a:pathLst>
              <a:path w="769342" h="769342">
                <a:moveTo>
                  <a:pt x="0" y="0"/>
                </a:moveTo>
                <a:lnTo>
                  <a:pt x="769342" y="0"/>
                </a:lnTo>
                <a:lnTo>
                  <a:pt x="769342" y="769342"/>
                </a:lnTo>
                <a:lnTo>
                  <a:pt x="0" y="769342"/>
                </a:lnTo>
                <a:lnTo>
                  <a:pt x="0" y="0"/>
                </a:lnTo>
                <a:close/>
              </a:path>
            </a:pathLst>
          </a:custGeom>
          <a:blipFill>
            <a:blip r:embed="rId4"/>
            <a:stretch>
              <a:fillRect/>
            </a:stretch>
          </a:blipFill>
        </p:spPr>
        <p:txBody>
          <a:bodyPr/>
          <a:lstStyle/>
          <a:p>
            <a:endParaRPr lang="en-US"/>
          </a:p>
        </p:txBody>
      </p:sp>
      <p:sp>
        <p:nvSpPr>
          <p:cNvPr id="11" name="Freeform 11"/>
          <p:cNvSpPr/>
          <p:nvPr/>
        </p:nvSpPr>
        <p:spPr>
          <a:xfrm>
            <a:off x="5647028" y="7138151"/>
            <a:ext cx="769342" cy="769342"/>
          </a:xfrm>
          <a:custGeom>
            <a:avLst/>
            <a:gdLst/>
            <a:ahLst/>
            <a:cxnLst/>
            <a:rect l="l" t="t" r="r" b="b"/>
            <a:pathLst>
              <a:path w="769342" h="769342">
                <a:moveTo>
                  <a:pt x="0" y="0"/>
                </a:moveTo>
                <a:lnTo>
                  <a:pt x="769343" y="0"/>
                </a:lnTo>
                <a:lnTo>
                  <a:pt x="769343" y="769343"/>
                </a:lnTo>
                <a:lnTo>
                  <a:pt x="0" y="769343"/>
                </a:lnTo>
                <a:lnTo>
                  <a:pt x="0" y="0"/>
                </a:lnTo>
                <a:close/>
              </a:path>
            </a:pathLst>
          </a:custGeom>
          <a:blipFill>
            <a:blip r:embed="rId4"/>
            <a:stretch>
              <a:fillRect/>
            </a:stretch>
          </a:blipFill>
        </p:spPr>
        <p:txBody>
          <a:bodyPr/>
          <a:lstStyle/>
          <a:p>
            <a:endParaRPr lang="en-US"/>
          </a:p>
        </p:txBody>
      </p:sp>
      <p:sp>
        <p:nvSpPr>
          <p:cNvPr id="12" name="Freeform 12"/>
          <p:cNvSpPr/>
          <p:nvPr/>
        </p:nvSpPr>
        <p:spPr>
          <a:xfrm flipH="1">
            <a:off x="1871629" y="3550124"/>
            <a:ext cx="2188854" cy="943197"/>
          </a:xfrm>
          <a:custGeom>
            <a:avLst/>
            <a:gdLst/>
            <a:ahLst/>
            <a:cxnLst/>
            <a:rect l="l" t="t" r="r" b="b"/>
            <a:pathLst>
              <a:path w="2188854" h="943197">
                <a:moveTo>
                  <a:pt x="2188855" y="0"/>
                </a:moveTo>
                <a:lnTo>
                  <a:pt x="0" y="0"/>
                </a:lnTo>
                <a:lnTo>
                  <a:pt x="0" y="943197"/>
                </a:lnTo>
                <a:lnTo>
                  <a:pt x="2188855" y="943197"/>
                </a:lnTo>
                <a:lnTo>
                  <a:pt x="2188855"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3" name="TextBox 13"/>
          <p:cNvSpPr txBox="1"/>
          <p:nvPr/>
        </p:nvSpPr>
        <p:spPr>
          <a:xfrm>
            <a:off x="2805788" y="1411997"/>
            <a:ext cx="2413479" cy="675640"/>
          </a:xfrm>
          <a:prstGeom prst="rect">
            <a:avLst/>
          </a:prstGeom>
        </p:spPr>
        <p:txBody>
          <a:bodyPr lIns="0" tIns="0" rIns="0" bIns="0" rtlCol="0" anchor="t">
            <a:spAutoFit/>
          </a:bodyPr>
          <a:lstStyle/>
          <a:p>
            <a:pPr marL="0" lvl="0" indent="0" algn="ctr">
              <a:lnSpc>
                <a:spcPts val="4759"/>
              </a:lnSpc>
            </a:pPr>
            <a:r>
              <a:rPr lang="en-US" sz="3399">
                <a:solidFill>
                  <a:srgbClr val="004AAD"/>
                </a:solidFill>
                <a:latin typeface="Agrandir Bold"/>
              </a:rPr>
              <a:t>Master</a:t>
            </a:r>
          </a:p>
        </p:txBody>
      </p:sp>
      <p:sp>
        <p:nvSpPr>
          <p:cNvPr id="14" name="TextBox 14"/>
          <p:cNvSpPr txBox="1"/>
          <p:nvPr/>
        </p:nvSpPr>
        <p:spPr>
          <a:xfrm>
            <a:off x="1041643" y="237248"/>
            <a:ext cx="3808644" cy="498474"/>
          </a:xfrm>
          <a:prstGeom prst="rect">
            <a:avLst/>
          </a:prstGeom>
        </p:spPr>
        <p:txBody>
          <a:bodyPr lIns="0" tIns="0" rIns="0" bIns="0" rtlCol="0" anchor="t">
            <a:spAutoFit/>
          </a:bodyPr>
          <a:lstStyle/>
          <a:p>
            <a:pPr algn="ctr">
              <a:lnSpc>
                <a:spcPts val="3500"/>
              </a:lnSpc>
            </a:pPr>
            <a:r>
              <a:rPr lang="en-US" sz="2500">
                <a:solidFill>
                  <a:srgbClr val="2B2B2B"/>
                </a:solidFill>
                <a:latin typeface="Agrandir Bold"/>
              </a:rPr>
              <a:t>SQL DML Commands</a:t>
            </a:r>
          </a:p>
        </p:txBody>
      </p:sp>
      <p:sp>
        <p:nvSpPr>
          <p:cNvPr id="15" name="Freeform 15"/>
          <p:cNvSpPr/>
          <p:nvPr/>
        </p:nvSpPr>
        <p:spPr>
          <a:xfrm rot="484985" flipH="1" flipV="1">
            <a:off x="1894276" y="800005"/>
            <a:ext cx="2208946" cy="951855"/>
          </a:xfrm>
          <a:custGeom>
            <a:avLst/>
            <a:gdLst/>
            <a:ahLst/>
            <a:cxnLst/>
            <a:rect l="l" t="t" r="r" b="b"/>
            <a:pathLst>
              <a:path w="2208946" h="951855">
                <a:moveTo>
                  <a:pt x="2208945" y="951855"/>
                </a:moveTo>
                <a:lnTo>
                  <a:pt x="0" y="951855"/>
                </a:lnTo>
                <a:lnTo>
                  <a:pt x="0" y="0"/>
                </a:lnTo>
                <a:lnTo>
                  <a:pt x="2208945" y="0"/>
                </a:lnTo>
                <a:lnTo>
                  <a:pt x="2208945" y="951855"/>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6" name="TextBox 16"/>
          <p:cNvSpPr txBox="1"/>
          <p:nvPr/>
        </p:nvSpPr>
        <p:spPr>
          <a:xfrm>
            <a:off x="12811236" y="3418903"/>
            <a:ext cx="3163002" cy="488950"/>
          </a:xfrm>
          <a:prstGeom prst="rect">
            <a:avLst/>
          </a:prstGeom>
        </p:spPr>
        <p:txBody>
          <a:bodyPr lIns="0" tIns="0" rIns="0" bIns="0" rtlCol="0" anchor="t">
            <a:spAutoFit/>
          </a:bodyPr>
          <a:lstStyle/>
          <a:p>
            <a:pPr algn="ctr">
              <a:lnSpc>
                <a:spcPts val="3499"/>
              </a:lnSpc>
            </a:pPr>
            <a:r>
              <a:rPr lang="en-US" sz="2499">
                <a:solidFill>
                  <a:srgbClr val="2B2B2B"/>
                </a:solidFill>
                <a:latin typeface="Agrandir Bold"/>
              </a:rPr>
              <a:t>4. SQL Flow</a:t>
            </a:r>
          </a:p>
        </p:txBody>
      </p:sp>
      <p:sp>
        <p:nvSpPr>
          <p:cNvPr id="17" name="Freeform 17"/>
          <p:cNvSpPr/>
          <p:nvPr/>
        </p:nvSpPr>
        <p:spPr>
          <a:xfrm rot="-6044979" flipH="1">
            <a:off x="12141804" y="3471391"/>
            <a:ext cx="1531976" cy="660142"/>
          </a:xfrm>
          <a:custGeom>
            <a:avLst/>
            <a:gdLst/>
            <a:ahLst/>
            <a:cxnLst/>
            <a:rect l="l" t="t" r="r" b="b"/>
            <a:pathLst>
              <a:path w="1531976" h="660142">
                <a:moveTo>
                  <a:pt x="1531976" y="0"/>
                </a:moveTo>
                <a:lnTo>
                  <a:pt x="0" y="0"/>
                </a:lnTo>
                <a:lnTo>
                  <a:pt x="0" y="660142"/>
                </a:lnTo>
                <a:lnTo>
                  <a:pt x="1531976" y="660142"/>
                </a:lnTo>
                <a:lnTo>
                  <a:pt x="1531976"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8" name="Freeform 18"/>
          <p:cNvSpPr/>
          <p:nvPr/>
        </p:nvSpPr>
        <p:spPr>
          <a:xfrm rot="2964073">
            <a:off x="4078767" y="4514749"/>
            <a:ext cx="3008074" cy="918830"/>
          </a:xfrm>
          <a:custGeom>
            <a:avLst/>
            <a:gdLst/>
            <a:ahLst/>
            <a:cxnLst/>
            <a:rect l="l" t="t" r="r" b="b"/>
            <a:pathLst>
              <a:path w="3008074" h="918830">
                <a:moveTo>
                  <a:pt x="0" y="0"/>
                </a:moveTo>
                <a:lnTo>
                  <a:pt x="3008074" y="0"/>
                </a:lnTo>
                <a:lnTo>
                  <a:pt x="3008074" y="918830"/>
                </a:lnTo>
                <a:lnTo>
                  <a:pt x="0" y="91883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19" name="TextBox 19"/>
          <p:cNvSpPr txBox="1"/>
          <p:nvPr/>
        </p:nvSpPr>
        <p:spPr>
          <a:xfrm>
            <a:off x="6622287" y="3826308"/>
            <a:ext cx="2859932" cy="498474"/>
          </a:xfrm>
          <a:prstGeom prst="rect">
            <a:avLst/>
          </a:prstGeom>
        </p:spPr>
        <p:txBody>
          <a:bodyPr lIns="0" tIns="0" rIns="0" bIns="0" rtlCol="0" anchor="t">
            <a:spAutoFit/>
          </a:bodyPr>
          <a:lstStyle/>
          <a:p>
            <a:pPr algn="ctr">
              <a:lnSpc>
                <a:spcPts val="3500"/>
              </a:lnSpc>
            </a:pPr>
            <a:r>
              <a:rPr lang="en-US" sz="2500">
                <a:solidFill>
                  <a:srgbClr val="2B2B2B"/>
                </a:solidFill>
                <a:latin typeface="Agrandir Bold"/>
              </a:rPr>
              <a:t>3. I/O Flow</a:t>
            </a:r>
          </a:p>
        </p:txBody>
      </p:sp>
      <p:sp>
        <p:nvSpPr>
          <p:cNvPr id="20" name="TextBox 20"/>
          <p:cNvSpPr txBox="1"/>
          <p:nvPr/>
        </p:nvSpPr>
        <p:spPr>
          <a:xfrm>
            <a:off x="9729594" y="6532516"/>
            <a:ext cx="8016392" cy="3715861"/>
          </a:xfrm>
          <a:prstGeom prst="rect">
            <a:avLst/>
          </a:prstGeom>
        </p:spPr>
        <p:txBody>
          <a:bodyPr lIns="0" tIns="0" rIns="0" bIns="0" rtlCol="0" anchor="t">
            <a:spAutoFit/>
          </a:bodyPr>
          <a:lstStyle/>
          <a:p>
            <a:pPr marL="557297" lvl="1" indent="-278649" algn="just">
              <a:lnSpc>
                <a:spcPts val="3613"/>
              </a:lnSpc>
              <a:buFont typeface="Arial"/>
              <a:buChar char="•"/>
            </a:pPr>
            <a:r>
              <a:rPr lang="en-US" sz="2581">
                <a:solidFill>
                  <a:srgbClr val="000000"/>
                </a:solidFill>
                <a:latin typeface="Agrandir"/>
              </a:rPr>
              <a:t>Gửi kết nối, hỏi master để nó gửi nội dung của Binary Log.</a:t>
            </a:r>
          </a:p>
          <a:p>
            <a:pPr marL="557297" lvl="1" indent="-278649" algn="just">
              <a:lnSpc>
                <a:spcPts val="3613"/>
              </a:lnSpc>
              <a:buFont typeface="Arial"/>
              <a:buChar char="•"/>
            </a:pPr>
            <a:r>
              <a:rPr lang="en-US" sz="2581">
                <a:solidFill>
                  <a:srgbClr val="000000"/>
                </a:solidFill>
                <a:latin typeface="Agrandir"/>
              </a:rPr>
              <a:t>Gửi nội dung khi kết nối thành công.</a:t>
            </a:r>
          </a:p>
          <a:p>
            <a:pPr marL="557297" lvl="1" indent="-278649" algn="just">
              <a:lnSpc>
                <a:spcPts val="3613"/>
              </a:lnSpc>
              <a:buFont typeface="Arial"/>
              <a:buChar char="•"/>
            </a:pPr>
            <a:r>
              <a:rPr lang="en-US" sz="2581">
                <a:solidFill>
                  <a:srgbClr val="000000"/>
                </a:solidFill>
                <a:latin typeface="Agrandir"/>
              </a:rPr>
              <a:t>Đọc sự kiện từ luồng Binlog dump và cập nhật vào Binary Log.</a:t>
            </a:r>
          </a:p>
          <a:p>
            <a:pPr marL="557297" lvl="1" indent="-278649" algn="just">
              <a:lnSpc>
                <a:spcPts val="3613"/>
              </a:lnSpc>
              <a:buFont typeface="Arial"/>
              <a:buChar char="•"/>
            </a:pPr>
            <a:r>
              <a:rPr lang="en-US" sz="2581">
                <a:solidFill>
                  <a:srgbClr val="000000"/>
                </a:solidFill>
                <a:latin typeface="Agrandir"/>
              </a:rPr>
              <a:t> Đọc và thực thi sự kiện trong Binary Log.</a:t>
            </a:r>
          </a:p>
          <a:p>
            <a:pPr algn="just">
              <a:lnSpc>
                <a:spcPts val="3613"/>
              </a:lnSpc>
            </a:pPr>
            <a:endParaRPr lang="en-US" sz="2581">
              <a:solidFill>
                <a:srgbClr val="000000"/>
              </a:solidFill>
              <a:latin typeface="Agrandir"/>
            </a:endParaRPr>
          </a:p>
          <a:p>
            <a:pPr algn="just">
              <a:lnSpc>
                <a:spcPts val="3613"/>
              </a:lnSpc>
              <a:spcBef>
                <a:spcPct val="0"/>
              </a:spcBef>
            </a:pPr>
            <a:endParaRPr lang="en-US" sz="2581">
              <a:solidFill>
                <a:srgbClr val="000000"/>
              </a:solidFill>
              <a:latin typeface="Agrandir"/>
            </a:endParaRPr>
          </a:p>
        </p:txBody>
      </p:sp>
      <p:sp>
        <p:nvSpPr>
          <p:cNvPr id="21" name="TextBox 21"/>
          <p:cNvSpPr txBox="1"/>
          <p:nvPr/>
        </p:nvSpPr>
        <p:spPr>
          <a:xfrm>
            <a:off x="6416371" y="6100561"/>
            <a:ext cx="2413479" cy="675640"/>
          </a:xfrm>
          <a:prstGeom prst="rect">
            <a:avLst/>
          </a:prstGeom>
        </p:spPr>
        <p:txBody>
          <a:bodyPr lIns="0" tIns="0" rIns="0" bIns="0" rtlCol="0" anchor="t">
            <a:spAutoFit/>
          </a:bodyPr>
          <a:lstStyle/>
          <a:p>
            <a:pPr marL="0" lvl="0" indent="0" algn="ctr">
              <a:lnSpc>
                <a:spcPts val="4759"/>
              </a:lnSpc>
            </a:pPr>
            <a:r>
              <a:rPr lang="en-US" sz="3399">
                <a:solidFill>
                  <a:srgbClr val="004AAD"/>
                </a:solidFill>
                <a:latin typeface="Agrandir Bold"/>
              </a:rPr>
              <a:t>Master</a:t>
            </a:r>
          </a:p>
        </p:txBody>
      </p:sp>
      <p:sp>
        <p:nvSpPr>
          <p:cNvPr id="22" name="TextBox 22"/>
          <p:cNvSpPr txBox="1"/>
          <p:nvPr/>
        </p:nvSpPr>
        <p:spPr>
          <a:xfrm>
            <a:off x="11391160" y="4935885"/>
            <a:ext cx="1736118" cy="498474"/>
          </a:xfrm>
          <a:prstGeom prst="rect">
            <a:avLst/>
          </a:prstGeom>
        </p:spPr>
        <p:txBody>
          <a:bodyPr lIns="0" tIns="0" rIns="0" bIns="0" rtlCol="0" anchor="t">
            <a:spAutoFit/>
          </a:bodyPr>
          <a:lstStyle/>
          <a:p>
            <a:pPr marL="0" lvl="0" indent="0" algn="ctr">
              <a:lnSpc>
                <a:spcPts val="3500"/>
              </a:lnSpc>
            </a:pPr>
            <a:r>
              <a:rPr lang="en-US" sz="2500">
                <a:solidFill>
                  <a:srgbClr val="D25543"/>
                </a:solidFill>
                <a:latin typeface="Agrandir Bold"/>
              </a:rPr>
              <a:t>Binary Log</a:t>
            </a:r>
          </a:p>
        </p:txBody>
      </p:sp>
      <p:sp>
        <p:nvSpPr>
          <p:cNvPr id="23" name="Freeform 23"/>
          <p:cNvSpPr/>
          <p:nvPr/>
        </p:nvSpPr>
        <p:spPr>
          <a:xfrm rot="-2192405">
            <a:off x="7958343" y="4285923"/>
            <a:ext cx="3504403" cy="1070436"/>
          </a:xfrm>
          <a:custGeom>
            <a:avLst/>
            <a:gdLst/>
            <a:ahLst/>
            <a:cxnLst/>
            <a:rect l="l" t="t" r="r" b="b"/>
            <a:pathLst>
              <a:path w="3504403" h="1070436">
                <a:moveTo>
                  <a:pt x="0" y="0"/>
                </a:moveTo>
                <a:lnTo>
                  <a:pt x="3504403" y="0"/>
                </a:lnTo>
                <a:lnTo>
                  <a:pt x="3504403" y="1070435"/>
                </a:lnTo>
                <a:lnTo>
                  <a:pt x="0" y="107043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pic>
        <p:nvPicPr>
          <p:cNvPr id="24" name="Picture 24"/>
          <p:cNvPicPr>
            <a:picLocks noChangeAspect="1"/>
          </p:cNvPicPr>
          <p:nvPr/>
        </p:nvPicPr>
        <p:blipFill>
          <a:blip r:embed="rId2">
            <a:alphaModFix amt="25000"/>
          </a:blip>
          <a:srcRect/>
          <a:stretch>
            <a:fillRect/>
          </a:stretch>
        </p:blipFill>
        <p:spPr>
          <a:xfrm rot="3203220">
            <a:off x="12909179" y="31554"/>
            <a:ext cx="11814494" cy="12461864"/>
          </a:xfrm>
          <a:prstGeom prst="rect">
            <a:avLst/>
          </a:prstGeom>
        </p:spPr>
      </p:pic>
      <p:sp>
        <p:nvSpPr>
          <p:cNvPr id="25" name="Freeform 25"/>
          <p:cNvSpPr/>
          <p:nvPr/>
        </p:nvSpPr>
        <p:spPr>
          <a:xfrm>
            <a:off x="672663" y="180256"/>
            <a:ext cx="14748993" cy="5379270"/>
          </a:xfrm>
          <a:custGeom>
            <a:avLst/>
            <a:gdLst/>
            <a:ahLst/>
            <a:cxnLst/>
            <a:rect l="l" t="t" r="r" b="b"/>
            <a:pathLst>
              <a:path w="14748993" h="5379270">
                <a:moveTo>
                  <a:pt x="0" y="0"/>
                </a:moveTo>
                <a:lnTo>
                  <a:pt x="14748993" y="0"/>
                </a:lnTo>
                <a:lnTo>
                  <a:pt x="14748993" y="5379270"/>
                </a:lnTo>
                <a:lnTo>
                  <a:pt x="0" y="5379270"/>
                </a:lnTo>
                <a:lnTo>
                  <a:pt x="0" y="0"/>
                </a:lnTo>
                <a:close/>
              </a:path>
            </a:pathLst>
          </a:custGeom>
          <a:blipFill>
            <a:blip r:embed="rId9"/>
            <a:stretch>
              <a:fillRect l="-3220" t="-12814" r="-3153" b="-74210"/>
            </a:stretch>
          </a:blipFill>
          <a:ln w="38100" cap="sq">
            <a:solidFill>
              <a:srgbClr val="D25543"/>
            </a:solidFill>
            <a:prstDash val="lgDash"/>
            <a:miter/>
          </a:ln>
        </p:spPr>
        <p:txBody>
          <a:bodyPr/>
          <a:lstStyle/>
          <a:p>
            <a:endParaRPr lang="en-US"/>
          </a:p>
        </p:txBody>
      </p:sp>
      <p:sp>
        <p:nvSpPr>
          <p:cNvPr id="26" name="TextBox 26"/>
          <p:cNvSpPr txBox="1"/>
          <p:nvPr/>
        </p:nvSpPr>
        <p:spPr>
          <a:xfrm>
            <a:off x="1928" y="9195708"/>
            <a:ext cx="5217339" cy="885825"/>
          </a:xfrm>
          <a:prstGeom prst="rect">
            <a:avLst/>
          </a:prstGeom>
        </p:spPr>
        <p:txBody>
          <a:bodyPr lIns="0" tIns="0" rIns="0" bIns="0" rtlCol="0" anchor="t">
            <a:spAutoFit/>
          </a:bodyPr>
          <a:lstStyle/>
          <a:p>
            <a:pPr marL="0" lvl="0" indent="0" algn="ctr">
              <a:lnSpc>
                <a:spcPts val="5999"/>
              </a:lnSpc>
              <a:spcBef>
                <a:spcPct val="0"/>
              </a:spcBef>
            </a:pPr>
            <a:r>
              <a:rPr lang="en-US" sz="4999">
                <a:solidFill>
                  <a:srgbClr val="000000"/>
                </a:solidFill>
                <a:latin typeface="Agrandir"/>
              </a:rPr>
              <a:t>2.4 Replica Flow</a:t>
            </a:r>
          </a:p>
        </p:txBody>
      </p:sp>
      <p:sp>
        <p:nvSpPr>
          <p:cNvPr id="27" name="TextBox 27"/>
          <p:cNvSpPr txBox="1"/>
          <p:nvPr/>
        </p:nvSpPr>
        <p:spPr>
          <a:xfrm>
            <a:off x="1009420" y="2746066"/>
            <a:ext cx="1684235" cy="498474"/>
          </a:xfrm>
          <a:prstGeom prst="rect">
            <a:avLst/>
          </a:prstGeom>
        </p:spPr>
        <p:txBody>
          <a:bodyPr lIns="0" tIns="0" rIns="0" bIns="0" rtlCol="0" anchor="t">
            <a:spAutoFit/>
          </a:bodyPr>
          <a:lstStyle/>
          <a:p>
            <a:pPr marL="0" lvl="0" indent="0" algn="ctr">
              <a:lnSpc>
                <a:spcPts val="3500"/>
              </a:lnSpc>
            </a:pPr>
            <a:r>
              <a:rPr lang="en-US" sz="2500">
                <a:solidFill>
                  <a:srgbClr val="D25543"/>
                </a:solidFill>
                <a:latin typeface="Agrandir Bold"/>
              </a:rPr>
              <a:t>Binary Log</a:t>
            </a:r>
          </a:p>
        </p:txBody>
      </p:sp>
      <p:sp>
        <p:nvSpPr>
          <p:cNvPr id="28" name="TextBox 28"/>
          <p:cNvSpPr txBox="1"/>
          <p:nvPr/>
        </p:nvSpPr>
        <p:spPr>
          <a:xfrm>
            <a:off x="6620358" y="2503117"/>
            <a:ext cx="2859932" cy="498474"/>
          </a:xfrm>
          <a:prstGeom prst="rect">
            <a:avLst/>
          </a:prstGeom>
        </p:spPr>
        <p:txBody>
          <a:bodyPr lIns="0" tIns="0" rIns="0" bIns="0" rtlCol="0" anchor="t">
            <a:spAutoFit/>
          </a:bodyPr>
          <a:lstStyle/>
          <a:p>
            <a:pPr algn="ctr">
              <a:lnSpc>
                <a:spcPts val="3500"/>
              </a:lnSpc>
            </a:pPr>
            <a:r>
              <a:rPr lang="en-US" sz="2500">
                <a:solidFill>
                  <a:srgbClr val="2B2B2B"/>
                </a:solidFill>
                <a:latin typeface="Agrandir Bold"/>
              </a:rPr>
              <a:t>1. I/O Flow</a:t>
            </a:r>
          </a:p>
        </p:txBody>
      </p:sp>
      <p:sp>
        <p:nvSpPr>
          <p:cNvPr id="29" name="TextBox 29"/>
          <p:cNvSpPr txBox="1"/>
          <p:nvPr/>
        </p:nvSpPr>
        <p:spPr>
          <a:xfrm>
            <a:off x="5058602" y="7992383"/>
            <a:ext cx="1788841" cy="498474"/>
          </a:xfrm>
          <a:prstGeom prst="rect">
            <a:avLst/>
          </a:prstGeom>
        </p:spPr>
        <p:txBody>
          <a:bodyPr lIns="0" tIns="0" rIns="0" bIns="0" rtlCol="0" anchor="t">
            <a:spAutoFit/>
          </a:bodyPr>
          <a:lstStyle/>
          <a:p>
            <a:pPr marL="0" lvl="0" indent="0" algn="ctr">
              <a:lnSpc>
                <a:spcPts val="3500"/>
              </a:lnSpc>
            </a:pPr>
            <a:r>
              <a:rPr lang="en-US" sz="2500">
                <a:solidFill>
                  <a:srgbClr val="D25543"/>
                </a:solidFill>
                <a:latin typeface="Agrandir Bold"/>
              </a:rPr>
              <a:t>Binary Log</a:t>
            </a:r>
          </a:p>
        </p:txBody>
      </p:sp>
      <p:sp>
        <p:nvSpPr>
          <p:cNvPr id="30" name="TextBox 30"/>
          <p:cNvSpPr txBox="1"/>
          <p:nvPr/>
        </p:nvSpPr>
        <p:spPr>
          <a:xfrm>
            <a:off x="10713799" y="1411997"/>
            <a:ext cx="2413479" cy="675640"/>
          </a:xfrm>
          <a:prstGeom prst="rect">
            <a:avLst/>
          </a:prstGeom>
        </p:spPr>
        <p:txBody>
          <a:bodyPr lIns="0" tIns="0" rIns="0" bIns="0" rtlCol="0" anchor="t">
            <a:spAutoFit/>
          </a:bodyPr>
          <a:lstStyle/>
          <a:p>
            <a:pPr marL="0" lvl="0" indent="0" algn="ctr">
              <a:lnSpc>
                <a:spcPts val="4759"/>
              </a:lnSpc>
            </a:pPr>
            <a:r>
              <a:rPr lang="en-US" sz="3399">
                <a:solidFill>
                  <a:srgbClr val="004AAD"/>
                </a:solidFill>
                <a:latin typeface="Agrandir Bold"/>
              </a:rPr>
              <a:t>Master</a:t>
            </a:r>
          </a:p>
        </p:txBody>
      </p:sp>
      <p:pic>
        <p:nvPicPr>
          <p:cNvPr id="31" name="Picture 31"/>
          <p:cNvPicPr>
            <a:picLocks noChangeAspect="1"/>
          </p:cNvPicPr>
          <p:nvPr/>
        </p:nvPicPr>
        <p:blipFill>
          <a:blip r:embed="rId10">
            <a:alphaModFix amt="25000"/>
          </a:blip>
          <a:srcRect/>
          <a:stretch>
            <a:fillRect/>
          </a:stretch>
        </p:blipFill>
        <p:spPr>
          <a:xfrm rot="-1312356">
            <a:off x="5072745" y="-4169091"/>
            <a:ext cx="5822698" cy="5924672"/>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111</TotalTime>
  <Words>1218</Words>
  <Application>Microsoft Office PowerPoint</Application>
  <PresentationFormat>Custom</PresentationFormat>
  <Paragraphs>175</Paragraphs>
  <Slides>19</Slides>
  <Notes>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Agrandir</vt:lpstr>
      <vt:lpstr>Noto Sans Bold</vt:lpstr>
      <vt:lpstr>Arial</vt:lpstr>
      <vt:lpstr>Agrandir Bold</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Quản trị mạng</dc:title>
  <cp:lastModifiedBy>Lưu Gia Huy</cp:lastModifiedBy>
  <cp:revision>4</cp:revision>
  <dcterms:created xsi:type="dcterms:W3CDTF">2006-08-16T00:00:00Z</dcterms:created>
  <dcterms:modified xsi:type="dcterms:W3CDTF">2025-01-19T08:54:59Z</dcterms:modified>
  <dc:identifier>DAFz7mY0d-E</dc:identifier>
</cp:coreProperties>
</file>